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84" r:id="rId5"/>
    <p:sldId id="452" r:id="rId6"/>
    <p:sldId id="477" r:id="rId7"/>
    <p:sldId id="453" r:id="rId8"/>
    <p:sldId id="454" r:id="rId9"/>
    <p:sldId id="455" r:id="rId10"/>
    <p:sldId id="478" r:id="rId11"/>
    <p:sldId id="479" r:id="rId12"/>
    <p:sldId id="480" r:id="rId13"/>
    <p:sldId id="488" r:id="rId14"/>
    <p:sldId id="489" r:id="rId15"/>
    <p:sldId id="490" r:id="rId16"/>
    <p:sldId id="456" r:id="rId17"/>
    <p:sldId id="486" r:id="rId18"/>
    <p:sldId id="487" r:id="rId19"/>
    <p:sldId id="491" r:id="rId20"/>
    <p:sldId id="492" r:id="rId21"/>
    <p:sldId id="457" r:id="rId22"/>
    <p:sldId id="458" r:id="rId23"/>
    <p:sldId id="482" r:id="rId24"/>
    <p:sldId id="483" r:id="rId25"/>
    <p:sldId id="484" r:id="rId26"/>
    <p:sldId id="485" r:id="rId27"/>
    <p:sldId id="481" r:id="rId28"/>
    <p:sldId id="459" r:id="rId29"/>
    <p:sldId id="493" r:id="rId30"/>
    <p:sldId id="494" r:id="rId31"/>
    <p:sldId id="460" r:id="rId32"/>
    <p:sldId id="461" r:id="rId33"/>
  </p:sldIdLst>
  <p:sldSz cx="10693400" cy="7561263"/>
  <p:notesSz cx="6797675" cy="9926638"/>
  <p:defaultTextStyle>
    <a:defPPr>
      <a:defRPr lang="ko-KR"/>
    </a:defPPr>
    <a:lvl1pPr marL="0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757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515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272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029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8785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6543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300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057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B137C702-9F04-4A26-9D00-8DB02500F8EC}">
          <p14:sldIdLst>
            <p14:sldId id="284"/>
            <p14:sldId id="452"/>
            <p14:sldId id="477"/>
            <p14:sldId id="453"/>
            <p14:sldId id="454"/>
            <p14:sldId id="455"/>
            <p14:sldId id="478"/>
            <p14:sldId id="479"/>
            <p14:sldId id="480"/>
            <p14:sldId id="488"/>
            <p14:sldId id="489"/>
            <p14:sldId id="490"/>
            <p14:sldId id="456"/>
            <p14:sldId id="486"/>
            <p14:sldId id="487"/>
            <p14:sldId id="491"/>
            <p14:sldId id="492"/>
            <p14:sldId id="457"/>
            <p14:sldId id="458"/>
            <p14:sldId id="482"/>
            <p14:sldId id="483"/>
            <p14:sldId id="484"/>
            <p14:sldId id="485"/>
            <p14:sldId id="481"/>
            <p14:sldId id="459"/>
            <p14:sldId id="493"/>
            <p14:sldId id="494"/>
            <p14:sldId id="460"/>
            <p14:sldId id="4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F0"/>
    <a:srgbClr val="FBF3F3"/>
    <a:srgbClr val="FEF4EC"/>
    <a:srgbClr val="FCF6F6"/>
    <a:srgbClr val="F6E7E6"/>
    <a:srgbClr val="FAF1F0"/>
    <a:srgbClr val="FFDA65"/>
    <a:srgbClr val="FF0066"/>
    <a:srgbClr val="F4F7ED"/>
    <a:srgbClr val="F0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538BD-7399-BAAB-7610-6A0093E2CA10}" v="6" dt="2024-04-14T13:41:30.5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6702" autoAdjust="0"/>
  </p:normalViewPr>
  <p:slideViewPr>
    <p:cSldViewPr>
      <p:cViewPr varScale="1">
        <p:scale>
          <a:sx n="103" d="100"/>
          <a:sy n="103" d="100"/>
        </p:scale>
        <p:origin x="1596" y="108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78" y="157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+mn-cs"/>
              </a:defRPr>
            </a:pPr>
            <a:r>
              <a:rPr lang="ko-KR"/>
              <a:t>가입자 및 자산연결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머니버스 가입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2023년 12월</c:v>
                </c:pt>
                <c:pt idx="1">
                  <c:v>2024년 1월</c:v>
                </c:pt>
                <c:pt idx="2">
                  <c:v>2024년 2월</c:v>
                </c:pt>
                <c:pt idx="3">
                  <c:v>2024년 3월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3501367</c:v>
                </c:pt>
                <c:pt idx="1">
                  <c:v>3619074</c:v>
                </c:pt>
                <c:pt idx="2">
                  <c:v>3728612</c:v>
                </c:pt>
                <c:pt idx="3">
                  <c:v>3843187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3D-4D1E-9BBC-1418E59FBB3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자산연결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2023년 12월</c:v>
                </c:pt>
                <c:pt idx="1">
                  <c:v>2024년 1월</c:v>
                </c:pt>
                <c:pt idx="2">
                  <c:v>2024년 2월</c:v>
                </c:pt>
                <c:pt idx="3">
                  <c:v>2024년 3월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3517187</c:v>
                </c:pt>
                <c:pt idx="1">
                  <c:v>3635582</c:v>
                </c:pt>
                <c:pt idx="2">
                  <c:v>3746041</c:v>
                </c:pt>
                <c:pt idx="3">
                  <c:v>3861645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3D-4D1E-9BBC-1418E59FBB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9300320"/>
        <c:axId val="1429311552"/>
      </c:lineChart>
      <c:catAx>
        <c:axId val="142930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+mn-cs"/>
              </a:defRPr>
            </a:pPr>
            <a:endParaRPr lang="ko-KR"/>
          </a:p>
        </c:txPr>
        <c:crossAx val="1429311552"/>
        <c:crosses val="autoZero"/>
        <c:auto val="1"/>
        <c:lblAlgn val="ctr"/>
        <c:lblOffset val="100"/>
        <c:noMultiLvlLbl val="0"/>
      </c:catAx>
      <c:valAx>
        <c:axId val="1429311552"/>
        <c:scaling>
          <c:orientation val="minMax"/>
          <c:min val="3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+mn-cs"/>
              </a:defRPr>
            </a:pPr>
            <a:endParaRPr lang="ko-KR"/>
          </a:p>
        </c:txPr>
        <c:crossAx val="1429300320"/>
        <c:crosses val="autoZero"/>
        <c:crossBetween val="between"/>
        <c:majorUnit val="100000"/>
        <c:dispUnits>
          <c:builtInUnit val="tenThousand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000">
          <a:latin typeface="원신한 Light" panose="020B0303000000000000" pitchFamily="50" charset="-127"/>
          <a:ea typeface="원신한 Light" panose="020B0303000000000000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1C030-61F7-4C09-8A04-176D1E4EF9AB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804BA-AF51-4F6C-8F88-B73E3DCAE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7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78361-3ABD-423C-BF6C-1D91A6768569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AC78C-14B8-440E-9E6D-8EBA2B81B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3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1(텍스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/>
          <p:cNvSpPr>
            <a:spLocks noGrp="1"/>
          </p:cNvSpPr>
          <p:nvPr>
            <p:ph type="title" hasCustomPrompt="1"/>
          </p:nvPr>
        </p:nvSpPr>
        <p:spPr>
          <a:xfrm>
            <a:off x="580850" y="1935124"/>
            <a:ext cx="6368498" cy="2349567"/>
          </a:xfrm>
        </p:spPr>
        <p:txBody>
          <a:bodyPr anchor="t">
            <a:normAutofit/>
          </a:bodyPr>
          <a:lstStyle>
            <a:lvl1pPr algn="l">
              <a:lnSpc>
                <a:spcPts val="6000"/>
              </a:lnSpc>
              <a:defRPr sz="5100" baseline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PRESENTATION</a:t>
            </a:r>
            <a:br>
              <a:rPr lang="en-US" altLang="ko-KR" dirty="0"/>
            </a:br>
            <a:r>
              <a:rPr lang="en-US" altLang="ko-KR" dirty="0"/>
              <a:t>TITLE GOES</a:t>
            </a:r>
            <a:br>
              <a:rPr lang="en-US" altLang="ko-KR" dirty="0"/>
            </a:br>
            <a:r>
              <a:rPr lang="en-US" altLang="ko-KR" dirty="0"/>
              <a:t>HERE</a:t>
            </a:r>
            <a:endParaRPr lang="ko-KR" altLang="en-US" dirty="0"/>
          </a:p>
        </p:txBody>
      </p:sp>
      <p:sp>
        <p:nvSpPr>
          <p:cNvPr id="6" name="텍스트 개체 틀 22"/>
          <p:cNvSpPr>
            <a:spLocks noGrp="1"/>
          </p:cNvSpPr>
          <p:nvPr>
            <p:ph type="body" sz="quarter" idx="13" hasCustomPrompt="1"/>
          </p:nvPr>
        </p:nvSpPr>
        <p:spPr>
          <a:xfrm>
            <a:off x="580560" y="4324363"/>
            <a:ext cx="6368498" cy="5334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Sub Title &amp; Contents Goes Here</a:t>
            </a:r>
            <a:endParaRPr lang="ko-KR" altLang="en-US" dirty="0"/>
          </a:p>
        </p:txBody>
      </p:sp>
      <p:sp>
        <p:nvSpPr>
          <p:cNvPr id="8" name="텍스트 개체 틀 28"/>
          <p:cNvSpPr>
            <a:spLocks noGrp="1"/>
          </p:cNvSpPr>
          <p:nvPr>
            <p:ph type="body" sz="quarter" idx="15" hasCustomPrompt="1"/>
          </p:nvPr>
        </p:nvSpPr>
        <p:spPr>
          <a:xfrm>
            <a:off x="580560" y="6713968"/>
            <a:ext cx="2970000" cy="380210"/>
          </a:xfrm>
        </p:spPr>
        <p:txBody>
          <a:bodyPr>
            <a:normAutofit/>
          </a:bodyPr>
          <a:lstStyle>
            <a:lvl1pPr marL="0" indent="0">
              <a:buNone/>
              <a:defRPr sz="1600" b="0" spc="0" baseline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2017. 00. 00</a:t>
            </a:r>
            <a:endParaRPr lang="ko-KR" altLang="en-US" dirty="0"/>
          </a:p>
        </p:txBody>
      </p:sp>
      <p:sp>
        <p:nvSpPr>
          <p:cNvPr id="16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580560" y="6415790"/>
            <a:ext cx="2970000" cy="34597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GILDONG HONG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580879" y="414727"/>
            <a:ext cx="1885503" cy="773616"/>
          </a:xfrm>
        </p:spPr>
        <p:txBody>
          <a:bodyPr>
            <a:normAutofit/>
          </a:bodyPr>
          <a:lstStyle>
            <a:lvl1pPr marL="0" marR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spc="-50" baseline="0">
                <a:solidFill>
                  <a:srgbClr val="AC975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Contents Goes Here</a:t>
            </a:r>
          </a:p>
          <a:p>
            <a:pPr marL="0" marR="0" lvl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  <a:p>
            <a:pPr marL="0" marR="0" lvl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94" y="6660955"/>
            <a:ext cx="1648970" cy="4358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16" y="-89374"/>
            <a:ext cx="2130935" cy="14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6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2(배경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4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3(배경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81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4(배경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475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&amp;Subtitle page(배경)">
    <p:bg>
      <p:bgPr>
        <a:solidFill>
          <a:srgbClr val="15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29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page(배경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6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(배경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09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2(텍스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8"/>
          <p:cNvSpPr>
            <a:spLocks noGrp="1"/>
          </p:cNvSpPr>
          <p:nvPr>
            <p:ph type="title" hasCustomPrompt="1"/>
          </p:nvPr>
        </p:nvSpPr>
        <p:spPr>
          <a:xfrm>
            <a:off x="536286" y="2251343"/>
            <a:ext cx="8043154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800" spc="-140" baseline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PRESENTATION</a:t>
            </a:r>
            <a:br>
              <a:rPr lang="en-US" altLang="ko-KR" dirty="0"/>
            </a:br>
            <a:r>
              <a:rPr lang="en-US" altLang="ko-KR" dirty="0"/>
              <a:t>TITLE GOES HERE</a:t>
            </a:r>
            <a:endParaRPr lang="ko-KR" altLang="en-US" dirty="0"/>
          </a:p>
        </p:txBody>
      </p:sp>
      <p:sp>
        <p:nvSpPr>
          <p:cNvPr id="1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81719" y="4537655"/>
            <a:ext cx="6342669" cy="4318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Sub Title &amp; Contents Goes Here</a:t>
            </a:r>
            <a:endParaRPr lang="ko-KR" altLang="en-US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5" hasCustomPrompt="1"/>
          </p:nvPr>
        </p:nvSpPr>
        <p:spPr>
          <a:xfrm>
            <a:off x="580560" y="6713968"/>
            <a:ext cx="2970000" cy="380210"/>
          </a:xfrm>
        </p:spPr>
        <p:txBody>
          <a:bodyPr>
            <a:normAutofit/>
          </a:bodyPr>
          <a:lstStyle>
            <a:lvl1pPr marL="0" indent="0">
              <a:buNone/>
              <a:defRPr sz="1600" b="0" spc="0" baseline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2017. 00. 00</a:t>
            </a:r>
            <a:endParaRPr lang="ko-KR" altLang="en-US" dirty="0"/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580560" y="6415790"/>
            <a:ext cx="2970000" cy="34597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GILDONG HONG</a:t>
            </a:r>
            <a:endParaRPr lang="ko-KR" altLang="en-US" dirty="0"/>
          </a:p>
        </p:txBody>
      </p:sp>
      <p:sp>
        <p:nvSpPr>
          <p:cNvPr id="33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580879" y="414727"/>
            <a:ext cx="1885503" cy="773616"/>
          </a:xfrm>
        </p:spPr>
        <p:txBody>
          <a:bodyPr>
            <a:normAutofit/>
          </a:bodyPr>
          <a:lstStyle>
            <a:lvl1pPr marL="0" marR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spc="-50" baseline="0">
                <a:solidFill>
                  <a:srgbClr val="AC975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Contents Goes Here</a:t>
            </a:r>
          </a:p>
          <a:p>
            <a:pPr marL="0" marR="0" lvl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  <a:p>
            <a:pPr marL="0" marR="0" lvl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94" y="6660954"/>
            <a:ext cx="1648971" cy="4358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16" y="-89374"/>
            <a:ext cx="2130935" cy="14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3(텍스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8"/>
          <p:cNvSpPr>
            <a:spLocks noGrp="1"/>
          </p:cNvSpPr>
          <p:nvPr>
            <p:ph type="title" hasCustomPrompt="1"/>
          </p:nvPr>
        </p:nvSpPr>
        <p:spPr>
          <a:xfrm>
            <a:off x="536286" y="2251343"/>
            <a:ext cx="8043154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800" spc="-14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PRESENTATION</a:t>
            </a:r>
            <a:br>
              <a:rPr lang="en-US" altLang="ko-KR" dirty="0"/>
            </a:br>
            <a:r>
              <a:rPr lang="en-US" altLang="ko-KR" dirty="0"/>
              <a:t>TITLE GOES HERE</a:t>
            </a:r>
            <a:endParaRPr lang="ko-KR" altLang="en-US" dirty="0"/>
          </a:p>
        </p:txBody>
      </p:sp>
      <p:sp>
        <p:nvSpPr>
          <p:cNvPr id="1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81719" y="4537655"/>
            <a:ext cx="6342669" cy="4318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Sub Title &amp; Contents Goes Here</a:t>
            </a:r>
            <a:endParaRPr lang="ko-KR" altLang="en-US" dirty="0"/>
          </a:p>
        </p:txBody>
      </p:sp>
      <p:sp>
        <p:nvSpPr>
          <p:cNvPr id="16" name="텍스트 개체 틀 28"/>
          <p:cNvSpPr>
            <a:spLocks noGrp="1"/>
          </p:cNvSpPr>
          <p:nvPr>
            <p:ph type="body" sz="quarter" idx="15" hasCustomPrompt="1"/>
          </p:nvPr>
        </p:nvSpPr>
        <p:spPr>
          <a:xfrm>
            <a:off x="580560" y="6713968"/>
            <a:ext cx="2970000" cy="380210"/>
          </a:xfrm>
        </p:spPr>
        <p:txBody>
          <a:bodyPr>
            <a:normAutofit/>
          </a:bodyPr>
          <a:lstStyle>
            <a:lvl1pPr marL="0" indent="0">
              <a:buNone/>
              <a:defRPr sz="1600" b="0" spc="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2017. 00. 00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580560" y="6415790"/>
            <a:ext cx="2970000" cy="34597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GILDONG HONG</a:t>
            </a:r>
            <a:endParaRPr lang="ko-KR" altLang="en-US" dirty="0"/>
          </a:p>
        </p:txBody>
      </p:sp>
      <p:sp>
        <p:nvSpPr>
          <p:cNvPr id="21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580879" y="414727"/>
            <a:ext cx="1885503" cy="773616"/>
          </a:xfrm>
        </p:spPr>
        <p:txBody>
          <a:bodyPr>
            <a:normAutofit/>
          </a:bodyPr>
          <a:lstStyle>
            <a:lvl1pPr marL="0" marR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spc="-50" baseline="0">
                <a:solidFill>
                  <a:srgbClr val="AC975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Contents Goes Here</a:t>
            </a:r>
          </a:p>
          <a:p>
            <a:pPr marL="0" marR="0" lvl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  <a:p>
            <a:pPr marL="0" marR="0" lvl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94" y="6660955"/>
            <a:ext cx="1648970" cy="4358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16" y="-89374"/>
            <a:ext cx="2130935" cy="14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4(텍스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8"/>
          <p:cNvSpPr>
            <a:spLocks noGrp="1"/>
          </p:cNvSpPr>
          <p:nvPr>
            <p:ph type="title" hasCustomPrompt="1"/>
          </p:nvPr>
        </p:nvSpPr>
        <p:spPr>
          <a:xfrm>
            <a:off x="536286" y="2251343"/>
            <a:ext cx="8043154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800" spc="-14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PRESENTATION</a:t>
            </a:r>
            <a:br>
              <a:rPr lang="en-US" altLang="ko-KR" dirty="0"/>
            </a:br>
            <a:r>
              <a:rPr lang="en-US" altLang="ko-KR" dirty="0"/>
              <a:t>TITLE GOES HERE</a:t>
            </a:r>
            <a:endParaRPr lang="ko-KR" altLang="en-US" dirty="0"/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81719" y="4537655"/>
            <a:ext cx="6342669" cy="4318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Sub Title &amp; Contents Goes Here</a:t>
            </a:r>
            <a:endParaRPr lang="ko-KR" altLang="en-US" dirty="0"/>
          </a:p>
        </p:txBody>
      </p:sp>
      <p:sp>
        <p:nvSpPr>
          <p:cNvPr id="13" name="텍스트 개체 틀 28"/>
          <p:cNvSpPr>
            <a:spLocks noGrp="1"/>
          </p:cNvSpPr>
          <p:nvPr>
            <p:ph type="body" sz="quarter" idx="15" hasCustomPrompt="1"/>
          </p:nvPr>
        </p:nvSpPr>
        <p:spPr>
          <a:xfrm>
            <a:off x="580560" y="6713968"/>
            <a:ext cx="2970000" cy="380210"/>
          </a:xfrm>
        </p:spPr>
        <p:txBody>
          <a:bodyPr>
            <a:normAutofit/>
          </a:bodyPr>
          <a:lstStyle>
            <a:lvl1pPr marL="0" indent="0">
              <a:buNone/>
              <a:defRPr sz="1600" b="0" spc="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2017. 00. 00</a:t>
            </a:r>
            <a:endParaRPr lang="ko-KR" altLang="en-US" dirty="0"/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580560" y="6415790"/>
            <a:ext cx="2970000" cy="34597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GILDONG HONG</a:t>
            </a:r>
            <a:endParaRPr lang="ko-KR" altLang="en-US" dirty="0"/>
          </a:p>
        </p:txBody>
      </p:sp>
      <p:sp>
        <p:nvSpPr>
          <p:cNvPr id="17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580879" y="414727"/>
            <a:ext cx="1885503" cy="773616"/>
          </a:xfrm>
        </p:spPr>
        <p:txBody>
          <a:bodyPr>
            <a:normAutofit/>
          </a:bodyPr>
          <a:lstStyle>
            <a:lvl1pPr marL="0" marR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spc="-50" baseline="0">
                <a:solidFill>
                  <a:srgbClr val="AC975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Contents Goes Here</a:t>
            </a:r>
          </a:p>
          <a:p>
            <a:pPr marL="0" marR="0" lvl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  <a:p>
            <a:pPr marL="0" marR="0" lvl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94" y="6660955"/>
            <a:ext cx="1648970" cy="4358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16" y="-89374"/>
            <a:ext cx="2130935" cy="14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6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(텍스트)">
    <p:bg>
      <p:bgPr>
        <a:solidFill>
          <a:srgbClr val="15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594174" y="2880469"/>
            <a:ext cx="9473753" cy="0"/>
            <a:chOff x="606872" y="647204"/>
            <a:chExt cx="9473753" cy="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606872" y="647204"/>
              <a:ext cx="625747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044457" y="647204"/>
              <a:ext cx="303616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텍스트 개체 틀 39"/>
          <p:cNvSpPr>
            <a:spLocks noGrp="1"/>
          </p:cNvSpPr>
          <p:nvPr>
            <p:ph type="body" sz="quarter" idx="10" hasCustomPrompt="1"/>
          </p:nvPr>
        </p:nvSpPr>
        <p:spPr>
          <a:xfrm>
            <a:off x="515940" y="535054"/>
            <a:ext cx="1443037" cy="401806"/>
          </a:xfrm>
        </p:spPr>
        <p:txBody>
          <a:bodyPr>
            <a:noAutofit/>
          </a:bodyPr>
          <a:lstStyle>
            <a:lvl1pPr marL="0" indent="0">
              <a:buNone/>
              <a:defRPr sz="1800" spc="-40" baseline="0">
                <a:solidFill>
                  <a:schemeClr val="bg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6" name="텍스트 개체 틀 45"/>
          <p:cNvSpPr>
            <a:spLocks noGrp="1"/>
          </p:cNvSpPr>
          <p:nvPr>
            <p:ph type="body" sz="quarter" idx="11" hasCustomPrompt="1"/>
          </p:nvPr>
        </p:nvSpPr>
        <p:spPr>
          <a:xfrm>
            <a:off x="513658" y="2975843"/>
            <a:ext cx="576287" cy="375820"/>
          </a:xfrm>
        </p:spPr>
        <p:txBody>
          <a:bodyPr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텍스트 개체 틀 48"/>
          <p:cNvSpPr>
            <a:spLocks noGrp="1"/>
          </p:cNvSpPr>
          <p:nvPr>
            <p:ph type="body" sz="quarter" idx="12" hasCustomPrompt="1"/>
          </p:nvPr>
        </p:nvSpPr>
        <p:spPr>
          <a:xfrm>
            <a:off x="865111" y="2975843"/>
            <a:ext cx="2812133" cy="374400"/>
          </a:xfrm>
        </p:spPr>
        <p:txBody>
          <a:bodyPr>
            <a:noAutofit/>
          </a:bodyPr>
          <a:lstStyle>
            <a:lvl1pPr marL="0" indent="0">
              <a:buNone/>
              <a:defRPr sz="1700" spc="-5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  <a:lvl2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2pPr>
            <a:lvl3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3pPr>
            <a:lvl4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4pPr>
            <a:lvl5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5pPr>
          </a:lstStyle>
          <a:p>
            <a:pPr lvl="0"/>
            <a:r>
              <a:rPr lang="en-US" altLang="ko-KR" dirty="0"/>
              <a:t>Subtitle Goes Here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>
            <p:ph type="body" sz="quarter" idx="19" hasCustomPrompt="1"/>
          </p:nvPr>
        </p:nvSpPr>
        <p:spPr>
          <a:xfrm>
            <a:off x="6924528" y="2963143"/>
            <a:ext cx="3130699" cy="9144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200" spc="-2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1-1  Contents</a:t>
            </a:r>
          </a:p>
          <a:p>
            <a:pPr lvl="0"/>
            <a:r>
              <a:rPr lang="en-US" altLang="ko-KR" dirty="0"/>
              <a:t>1-2  Contents</a:t>
            </a:r>
            <a:endParaRPr lang="ko-KR" altLang="en-US" dirty="0"/>
          </a:p>
        </p:txBody>
      </p:sp>
      <p:sp>
        <p:nvSpPr>
          <p:cNvPr id="33" name="텍스트 개체 틀 45"/>
          <p:cNvSpPr>
            <a:spLocks noGrp="1"/>
          </p:cNvSpPr>
          <p:nvPr>
            <p:ph type="body" sz="quarter" idx="20" hasCustomPrompt="1"/>
          </p:nvPr>
        </p:nvSpPr>
        <p:spPr>
          <a:xfrm>
            <a:off x="513658" y="4104729"/>
            <a:ext cx="576287" cy="375820"/>
          </a:xfrm>
        </p:spPr>
        <p:txBody>
          <a:bodyPr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4" name="텍스트 개체 틀 48"/>
          <p:cNvSpPr>
            <a:spLocks noGrp="1"/>
          </p:cNvSpPr>
          <p:nvPr>
            <p:ph type="body" sz="quarter" idx="21" hasCustomPrompt="1"/>
          </p:nvPr>
        </p:nvSpPr>
        <p:spPr>
          <a:xfrm>
            <a:off x="865111" y="4104729"/>
            <a:ext cx="2812133" cy="374400"/>
          </a:xfrm>
        </p:spPr>
        <p:txBody>
          <a:bodyPr>
            <a:noAutofit/>
          </a:bodyPr>
          <a:lstStyle>
            <a:lvl1pPr marL="0" indent="0">
              <a:buNone/>
              <a:defRPr sz="1700" spc="-5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  <a:lvl2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2pPr>
            <a:lvl3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3pPr>
            <a:lvl4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4pPr>
            <a:lvl5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5pPr>
          </a:lstStyle>
          <a:p>
            <a:pPr lvl="0"/>
            <a:r>
              <a:rPr lang="en-US" altLang="ko-KR" dirty="0"/>
              <a:t>Subtitle Goes Here</a:t>
            </a:r>
            <a:endParaRPr lang="ko-KR" altLang="en-US" dirty="0"/>
          </a:p>
        </p:txBody>
      </p:sp>
      <p:sp>
        <p:nvSpPr>
          <p:cNvPr id="35" name="텍스트 개체 틀 57"/>
          <p:cNvSpPr>
            <a:spLocks noGrp="1"/>
          </p:cNvSpPr>
          <p:nvPr>
            <p:ph type="body" sz="quarter" idx="22" hasCustomPrompt="1"/>
          </p:nvPr>
        </p:nvSpPr>
        <p:spPr>
          <a:xfrm>
            <a:off x="6924528" y="4092029"/>
            <a:ext cx="3130699" cy="9144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200" spc="-2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2-1  Contents</a:t>
            </a:r>
          </a:p>
          <a:p>
            <a:pPr lvl="0"/>
            <a:r>
              <a:rPr lang="en-US" altLang="ko-KR" dirty="0"/>
              <a:t>2-2  Contents</a:t>
            </a:r>
            <a:endParaRPr lang="ko-KR" altLang="en-US" dirty="0"/>
          </a:p>
        </p:txBody>
      </p:sp>
      <p:sp>
        <p:nvSpPr>
          <p:cNvPr id="47" name="텍스트 개체 틀 45"/>
          <p:cNvSpPr>
            <a:spLocks noGrp="1"/>
          </p:cNvSpPr>
          <p:nvPr>
            <p:ph type="body" sz="quarter" idx="23" hasCustomPrompt="1"/>
          </p:nvPr>
        </p:nvSpPr>
        <p:spPr>
          <a:xfrm>
            <a:off x="513658" y="5224983"/>
            <a:ext cx="576287" cy="375820"/>
          </a:xfrm>
        </p:spPr>
        <p:txBody>
          <a:bodyPr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8" name="텍스트 개체 틀 48"/>
          <p:cNvSpPr>
            <a:spLocks noGrp="1"/>
          </p:cNvSpPr>
          <p:nvPr>
            <p:ph type="body" sz="quarter" idx="24" hasCustomPrompt="1"/>
          </p:nvPr>
        </p:nvSpPr>
        <p:spPr>
          <a:xfrm>
            <a:off x="865111" y="5224983"/>
            <a:ext cx="2812133" cy="374400"/>
          </a:xfrm>
        </p:spPr>
        <p:txBody>
          <a:bodyPr>
            <a:noAutofit/>
          </a:bodyPr>
          <a:lstStyle>
            <a:lvl1pPr marL="0" indent="0">
              <a:buNone/>
              <a:defRPr sz="1700" spc="-5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  <a:lvl2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2pPr>
            <a:lvl3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3pPr>
            <a:lvl4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4pPr>
            <a:lvl5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5pPr>
          </a:lstStyle>
          <a:p>
            <a:pPr lvl="0"/>
            <a:r>
              <a:rPr lang="en-US" altLang="ko-KR" dirty="0"/>
              <a:t>Subtitle Goes Here</a:t>
            </a:r>
            <a:endParaRPr lang="ko-KR" altLang="en-US" dirty="0"/>
          </a:p>
        </p:txBody>
      </p:sp>
      <p:sp>
        <p:nvSpPr>
          <p:cNvPr id="56" name="텍스트 개체 틀 57"/>
          <p:cNvSpPr>
            <a:spLocks noGrp="1"/>
          </p:cNvSpPr>
          <p:nvPr>
            <p:ph type="body" sz="quarter" idx="25" hasCustomPrompt="1"/>
          </p:nvPr>
        </p:nvSpPr>
        <p:spPr>
          <a:xfrm>
            <a:off x="6924528" y="5212283"/>
            <a:ext cx="3130699" cy="9144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200" spc="-2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3-1  Contents</a:t>
            </a:r>
          </a:p>
          <a:p>
            <a:pPr lvl="0"/>
            <a:r>
              <a:rPr lang="en-US" altLang="ko-KR" dirty="0"/>
              <a:t>3-2  Contents</a:t>
            </a:r>
            <a:endParaRPr lang="ko-KR" altLang="en-US" dirty="0"/>
          </a:p>
        </p:txBody>
      </p:sp>
      <p:sp>
        <p:nvSpPr>
          <p:cNvPr id="64" name="텍스트 개체 틀 45"/>
          <p:cNvSpPr>
            <a:spLocks noGrp="1"/>
          </p:cNvSpPr>
          <p:nvPr>
            <p:ph type="body" sz="quarter" idx="26" hasCustomPrompt="1"/>
          </p:nvPr>
        </p:nvSpPr>
        <p:spPr>
          <a:xfrm>
            <a:off x="513658" y="6351711"/>
            <a:ext cx="576287" cy="375820"/>
          </a:xfrm>
        </p:spPr>
        <p:txBody>
          <a:bodyPr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5" name="텍스트 개체 틀 48"/>
          <p:cNvSpPr>
            <a:spLocks noGrp="1"/>
          </p:cNvSpPr>
          <p:nvPr>
            <p:ph type="body" sz="quarter" idx="27" hasCustomPrompt="1"/>
          </p:nvPr>
        </p:nvSpPr>
        <p:spPr>
          <a:xfrm>
            <a:off x="865111" y="6351711"/>
            <a:ext cx="2812133" cy="374400"/>
          </a:xfrm>
        </p:spPr>
        <p:txBody>
          <a:bodyPr>
            <a:noAutofit/>
          </a:bodyPr>
          <a:lstStyle>
            <a:lvl1pPr marL="0" indent="0">
              <a:buNone/>
              <a:defRPr sz="1700" spc="-5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  <a:lvl2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2pPr>
            <a:lvl3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3pPr>
            <a:lvl4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4pPr>
            <a:lvl5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5pPr>
          </a:lstStyle>
          <a:p>
            <a:pPr lvl="0"/>
            <a:r>
              <a:rPr lang="en-US" altLang="ko-KR" dirty="0"/>
              <a:t>Subtitle Goes Here</a:t>
            </a:r>
            <a:endParaRPr lang="ko-KR" altLang="en-US" dirty="0"/>
          </a:p>
        </p:txBody>
      </p:sp>
      <p:sp>
        <p:nvSpPr>
          <p:cNvPr id="66" name="텍스트 개체 틀 57"/>
          <p:cNvSpPr>
            <a:spLocks noGrp="1"/>
          </p:cNvSpPr>
          <p:nvPr>
            <p:ph type="body" sz="quarter" idx="28" hasCustomPrompt="1"/>
          </p:nvPr>
        </p:nvSpPr>
        <p:spPr>
          <a:xfrm>
            <a:off x="6924528" y="6339011"/>
            <a:ext cx="3130699" cy="9144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200" spc="-2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4-1  Contents</a:t>
            </a:r>
          </a:p>
          <a:p>
            <a:pPr lvl="0"/>
            <a:r>
              <a:rPr lang="en-US" altLang="ko-KR" dirty="0"/>
              <a:t>4-2 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546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(텍스트)">
    <p:bg>
      <p:bgPr>
        <a:solidFill>
          <a:srgbClr val="15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18261" y="464830"/>
            <a:ext cx="8556446" cy="2207974"/>
          </a:xfrm>
        </p:spPr>
        <p:txBody>
          <a:bodyPr anchor="t">
            <a:normAutofit/>
          </a:bodyPr>
          <a:lstStyle>
            <a:lvl1pPr algn="l">
              <a:lnSpc>
                <a:spcPts val="5200"/>
              </a:lnSpc>
              <a:defRPr sz="4000" spc="-12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Subtitle</a:t>
            </a:r>
            <a:br>
              <a:rPr lang="en-US" altLang="ko-KR" dirty="0"/>
            </a:br>
            <a:r>
              <a:rPr lang="en-US" altLang="ko-KR" dirty="0"/>
              <a:t>Goes Here</a:t>
            </a:r>
            <a:br>
              <a:rPr lang="en-US" altLang="ko-KR" dirty="0"/>
            </a:br>
            <a:r>
              <a:rPr lang="ko-KR" altLang="en-US" dirty="0" err="1"/>
              <a:t>원신한체</a:t>
            </a:r>
            <a:r>
              <a:rPr lang="ko-KR" altLang="en-US" dirty="0"/>
              <a:t> </a:t>
            </a:r>
            <a:r>
              <a:rPr lang="en-US" altLang="ko-KR" dirty="0"/>
              <a:t>B,40pt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9666001" y="549507"/>
            <a:ext cx="730497" cy="595222"/>
          </a:xfrm>
        </p:spPr>
        <p:txBody>
          <a:bodyPr>
            <a:normAutofit/>
          </a:bodyPr>
          <a:lstStyle>
            <a:lvl1pPr marL="0" indent="0">
              <a:buNone/>
              <a:defRPr sz="2500" spc="-15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94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page(텍스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69"/>
          <p:cNvSpPr>
            <a:spLocks noGrp="1"/>
          </p:cNvSpPr>
          <p:nvPr>
            <p:ph type="title" hasCustomPrompt="1"/>
          </p:nvPr>
        </p:nvSpPr>
        <p:spPr>
          <a:xfrm>
            <a:off x="499306" y="424511"/>
            <a:ext cx="7364013" cy="1771944"/>
          </a:xfrm>
        </p:spPr>
        <p:txBody>
          <a:bodyPr anchor="t">
            <a:normAutofit/>
          </a:bodyPr>
          <a:lstStyle>
            <a:lvl1pPr algn="l">
              <a:lnSpc>
                <a:spcPts val="4700"/>
              </a:lnSpc>
              <a:defRPr sz="2400" spc="-100" baseline="0"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Page </a:t>
            </a:r>
            <a:r>
              <a:rPr lang="en-US" altLang="ko-KR" dirty="0" err="1"/>
              <a:t>Maintitle</a:t>
            </a:r>
            <a:r>
              <a:rPr lang="en-US" altLang="ko-KR" dirty="0"/>
              <a:t> Goes Here</a:t>
            </a:r>
            <a:br>
              <a:rPr lang="en-US" altLang="ko-KR" dirty="0"/>
            </a:br>
            <a:r>
              <a:rPr lang="ko-KR" altLang="en-US" dirty="0" err="1"/>
              <a:t>원신한체</a:t>
            </a:r>
            <a:r>
              <a:rPr lang="en-US" altLang="ko-KR" dirty="0"/>
              <a:t>B, 24pt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(텍스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565911" y="2187219"/>
            <a:ext cx="5537813" cy="1134368"/>
          </a:xfrm>
        </p:spPr>
        <p:txBody>
          <a:bodyPr>
            <a:noAutofit/>
          </a:bodyPr>
          <a:lstStyle>
            <a:lvl1pPr marL="0" indent="0">
              <a:buNone/>
              <a:defRPr sz="7000" b="0" spc="-150" baseline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pPr lvl="0"/>
            <a:r>
              <a:rPr lang="en-US" altLang="ko-KR" dirty="0"/>
              <a:t>Thank you.</a:t>
            </a:r>
            <a:endParaRPr lang="ko-KR" altLang="en-US" dirty="0"/>
          </a:p>
        </p:txBody>
      </p:sp>
      <p:sp>
        <p:nvSpPr>
          <p:cNvPr id="6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580879" y="414727"/>
            <a:ext cx="1885503" cy="773616"/>
          </a:xfrm>
        </p:spPr>
        <p:txBody>
          <a:bodyPr>
            <a:normAutofit/>
          </a:bodyPr>
          <a:lstStyle>
            <a:lvl1pPr marL="0" marR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spc="-50" baseline="0">
                <a:solidFill>
                  <a:srgbClr val="AC975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Contents Goes Here</a:t>
            </a:r>
          </a:p>
          <a:p>
            <a:pPr marL="0" marR="0" lvl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  <a:p>
            <a:pPr marL="0" marR="0" lvl="0" indent="0" algn="l" defTabSz="99553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94" y="6660955"/>
            <a:ext cx="1648970" cy="4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1(배경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49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2" y="302806"/>
            <a:ext cx="9624060" cy="1260211"/>
          </a:xfrm>
          <a:prstGeom prst="rect">
            <a:avLst/>
          </a:prstGeom>
        </p:spPr>
        <p:txBody>
          <a:bodyPr vert="horz" lIns="99552" tIns="49776" rIns="99552" bIns="49776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2" y="1764296"/>
            <a:ext cx="9624060" cy="4990084"/>
          </a:xfrm>
          <a:prstGeom prst="rect">
            <a:avLst/>
          </a:prstGeom>
        </p:spPr>
        <p:txBody>
          <a:bodyPr vert="horz" lIns="99552" tIns="49776" rIns="99552" bIns="4977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3" y="7008177"/>
            <a:ext cx="2495127" cy="402567"/>
          </a:xfrm>
          <a:prstGeom prst="rect">
            <a:avLst/>
          </a:prstGeom>
        </p:spPr>
        <p:txBody>
          <a:bodyPr vert="horz" lIns="99552" tIns="49776" rIns="99552" bIns="49776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96E5C-4FB3-445E-A7B2-ABAFCE047C66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82" y="7008177"/>
            <a:ext cx="3386243" cy="402567"/>
          </a:xfrm>
          <a:prstGeom prst="rect">
            <a:avLst/>
          </a:prstGeom>
        </p:spPr>
        <p:txBody>
          <a:bodyPr vert="horz" lIns="99552" tIns="49776" rIns="99552" bIns="49776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5" y="7008177"/>
            <a:ext cx="2495127" cy="402567"/>
          </a:xfrm>
          <a:prstGeom prst="rect">
            <a:avLst/>
          </a:prstGeom>
        </p:spPr>
        <p:txBody>
          <a:bodyPr vert="horz" lIns="99552" tIns="49776" rIns="99552" bIns="49776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06FC2-2B28-48B5-B1FB-EC0AB3054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6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72" r:id="rId4"/>
    <p:sldLayoutId id="2147483667" r:id="rId5"/>
    <p:sldLayoutId id="2147483671" r:id="rId6"/>
    <p:sldLayoutId id="2147483668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9" r:id="rId14"/>
    <p:sldLayoutId id="2147483680" r:id="rId15"/>
  </p:sldLayoutIdLst>
  <p:txStyles>
    <p:titleStyle>
      <a:lvl1pPr algn="ctr" defTabSz="995538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26" indent="-373326" algn="l" defTabSz="995538" rtl="0" eaLnBrk="1" latinLnBrk="1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875" indent="-311107" algn="l" defTabSz="995538" rtl="0" eaLnBrk="1" latinLnBrk="1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421" indent="-248885" algn="l" defTabSz="995538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191" indent="-248885" algn="l" defTabSz="995538" rtl="0" eaLnBrk="1" latinLnBrk="1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39959" indent="-248885" algn="l" defTabSz="995538" rtl="0" eaLnBrk="1" latinLnBrk="1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7727" indent="-248885" algn="l" defTabSz="995538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496" indent="-248885" algn="l" defTabSz="995538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265" indent="-248885" algn="l" defTabSz="995538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034" indent="-248885" algn="l" defTabSz="995538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3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68" algn="l" defTabSz="99553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38" algn="l" defTabSz="99553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06" algn="l" defTabSz="99553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75" algn="l" defTabSz="99553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843" algn="l" defTabSz="99553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12" algn="l" defTabSz="99553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381" algn="l" defTabSz="99553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149" algn="l" defTabSz="99553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80850" y="7020991"/>
            <a:ext cx="2749626" cy="360040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정보개발부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Mydata Cell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80851" y="2484489"/>
            <a:ext cx="8078218" cy="1629487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Aptos Display"/>
                <a:ea typeface="원신한 Light"/>
              </a:rPr>
              <a:t>머니버스 서비스 개선을 위한</a:t>
            </a:r>
            <a:br>
              <a:rPr lang="en-US" altLang="ko-KR" sz="3600" dirty="0">
                <a:latin typeface="Aptos Display"/>
              </a:rPr>
            </a:br>
            <a:r>
              <a:rPr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 Display"/>
                <a:ea typeface="원신한 Bold"/>
              </a:rPr>
              <a:t>Toss</a:t>
            </a:r>
            <a:r>
              <a:rPr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 Display"/>
                <a:ea typeface="원신한 Light"/>
              </a:rPr>
              <a:t> 자산관리 서비스 비교</a:t>
            </a:r>
            <a:endParaRPr lang="ko-KR" altLang="en-US" sz="3600">
              <a:solidFill>
                <a:schemeClr val="tx2">
                  <a:lumMod val="60000"/>
                  <a:lumOff val="40000"/>
                </a:schemeClr>
              </a:solidFill>
              <a:latin typeface="Aptos Display"/>
              <a:ea typeface="원신한 Light"/>
            </a:endParaRPr>
          </a:p>
        </p:txBody>
      </p:sp>
    </p:spTree>
    <p:extLst>
      <p:ext uri="{BB962C8B-B14F-4D97-AF65-F5344CB8AC3E}">
        <p14:creationId xmlns:p14="http://schemas.microsoft.com/office/powerpoint/2010/main" val="71549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E991D4-6938-8917-4534-ED20407A052B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자산분석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E27621-A4E4-7AB7-0D56-196806368EE7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8326B3-2284-5A3F-46B1-10F7751E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98" y="651563"/>
            <a:ext cx="1946381" cy="4001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BA9070-B046-3966-7369-0EE1660D9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29" y="651563"/>
            <a:ext cx="1938401" cy="4001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0098CF2-85DE-5826-F566-568FD6BA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430" y="651563"/>
            <a:ext cx="1938401" cy="4001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74C7BA3-282C-D738-91A4-CFB88BDB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335" y="651563"/>
            <a:ext cx="1938401" cy="4001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D38C6D-EA5A-B9B6-70EA-B35DCDEF5301}"/>
              </a:ext>
            </a:extLst>
          </p:cNvPr>
          <p:cNvSpPr txBox="1"/>
          <p:nvPr/>
        </p:nvSpPr>
        <p:spPr>
          <a:xfrm>
            <a:off x="372172" y="5220791"/>
            <a:ext cx="36001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맑은 고딕"/>
              </a:rPr>
              <a:t>머니버스</a:t>
            </a:r>
            <a:r>
              <a:rPr lang="en-US" altLang="ko-KR" sz="1200" dirty="0">
                <a:ea typeface="맑은 고딕"/>
              </a:rPr>
              <a:t>:</a:t>
            </a:r>
            <a:r>
              <a:rPr lang="ko-KR" altLang="en-US" sz="1200" dirty="0">
                <a:ea typeface="맑은 고딕"/>
              </a:rPr>
              <a:t> 지난 업데이트 대비 자산 증감</a:t>
            </a:r>
          </a:p>
          <a:p>
            <a:r>
              <a:rPr lang="ko-KR" altLang="en-US" sz="1200" dirty="0">
                <a:ea typeface="맑은 고딕"/>
              </a:rPr>
              <a:t>토스</a:t>
            </a:r>
            <a:r>
              <a:rPr lang="en-US" altLang="ko-KR" sz="1200" dirty="0">
                <a:ea typeface="맑은 고딕"/>
              </a:rPr>
              <a:t>:</a:t>
            </a:r>
            <a:r>
              <a:rPr lang="ko-KR" altLang="en-US" sz="1200" dirty="0">
                <a:ea typeface="맑은 고딕"/>
              </a:rPr>
              <a:t> 지난 달 대비 자산 증감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AE58B-4B69-E142-AD0E-990E2155ECA6}"/>
              </a:ext>
            </a:extLst>
          </p:cNvPr>
          <p:cNvSpPr txBox="1"/>
          <p:nvPr/>
        </p:nvSpPr>
        <p:spPr>
          <a:xfrm>
            <a:off x="3945829" y="5220791"/>
            <a:ext cx="65819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</a:rPr>
              <a:t>자산 관리 측면에서 일반 사용자들의 단기간에 이루어지는 자산 업데이트보다, 소득 주기인 월 단위의 자산 변동을 제공</a:t>
            </a:r>
          </a:p>
        </p:txBody>
      </p:sp>
    </p:spTree>
    <p:extLst>
      <p:ext uri="{BB962C8B-B14F-4D97-AF65-F5344CB8AC3E}">
        <p14:creationId xmlns:p14="http://schemas.microsoft.com/office/powerpoint/2010/main" val="169974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E991D4-6938-8917-4534-ED20407A052B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소비분석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E27621-A4E4-7AB7-0D56-196806368EE7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4FF846-AD92-DA07-0E73-46ACA1F8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" y="684287"/>
            <a:ext cx="2032177" cy="3530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0E1D91-BC27-2B9A-84E6-157A2AB0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381" y="1155773"/>
            <a:ext cx="2441735" cy="3058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E983D6-ACAF-7902-F2CB-0514FC772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116" y="684287"/>
            <a:ext cx="2207161" cy="3530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76AAD1-F1EA-81F0-D86F-51260811A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277" y="684287"/>
            <a:ext cx="2013695" cy="3530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56B481-CECC-E3B0-51D9-269F7B0E32F8}"/>
              </a:ext>
            </a:extLst>
          </p:cNvPr>
          <p:cNvSpPr txBox="1"/>
          <p:nvPr/>
        </p:nvSpPr>
        <p:spPr>
          <a:xfrm>
            <a:off x="1499260" y="4225754"/>
            <a:ext cx="7980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</a:rPr>
              <a:t>소비분석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3B9A4F-1A2A-D01A-F878-AD9A11FE81B4}"/>
              </a:ext>
            </a:extLst>
          </p:cNvPr>
          <p:cNvSpPr txBox="1"/>
          <p:nvPr/>
        </p:nvSpPr>
        <p:spPr>
          <a:xfrm>
            <a:off x="3421338" y="4225754"/>
            <a:ext cx="14278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</a:rPr>
              <a:t>한눈에</a:t>
            </a:r>
            <a:r>
              <a:rPr lang="en-US" altLang="ko-KR" sz="1200" dirty="0">
                <a:ea typeface="맑은 고딕"/>
              </a:rPr>
              <a:t>-</a:t>
            </a:r>
            <a:r>
              <a:rPr lang="ko-KR" altLang="en-US" sz="1200" dirty="0">
                <a:ea typeface="맑은 고딕"/>
              </a:rPr>
              <a:t>소비분석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017DBD-5A27-2C44-DAD0-523D055E96DA}"/>
              </a:ext>
            </a:extLst>
          </p:cNvPr>
          <p:cNvSpPr txBox="1"/>
          <p:nvPr/>
        </p:nvSpPr>
        <p:spPr>
          <a:xfrm>
            <a:off x="5850756" y="4225755"/>
            <a:ext cx="151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카테고리 비교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0FFCEB-7750-18BF-9A2E-9ADFABD13348}"/>
              </a:ext>
            </a:extLst>
          </p:cNvPr>
          <p:cNvSpPr txBox="1"/>
          <p:nvPr/>
        </p:nvSpPr>
        <p:spPr>
          <a:xfrm>
            <a:off x="8003336" y="4225755"/>
            <a:ext cx="113357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소비리포트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633A96-8AAB-5DB8-4CE6-4836C5D70483}"/>
              </a:ext>
            </a:extLst>
          </p:cNvPr>
          <p:cNvSpPr txBox="1"/>
          <p:nvPr/>
        </p:nvSpPr>
        <p:spPr>
          <a:xfrm>
            <a:off x="594172" y="5313123"/>
            <a:ext cx="29255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</a:rPr>
              <a:t>흩어져 있는 소비 분석 관련 서비스들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CB8CE-B2A9-BE90-90FE-0D4C6B4780DF}"/>
              </a:ext>
            </a:extLst>
          </p:cNvPr>
          <p:cNvSpPr txBox="1"/>
          <p:nvPr/>
        </p:nvSpPr>
        <p:spPr>
          <a:xfrm>
            <a:off x="3945829" y="5220791"/>
            <a:ext cx="65819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ea typeface="맑은 고딕"/>
              </a:rPr>
              <a:t>‘</a:t>
            </a:r>
            <a:r>
              <a:rPr lang="ko-KR" altLang="en-US" sz="1200" dirty="0">
                <a:ea typeface="맑은 고딕"/>
              </a:rPr>
              <a:t>소비분석</a:t>
            </a:r>
            <a:r>
              <a:rPr lang="en-US" altLang="ko-KR" sz="1200" dirty="0">
                <a:ea typeface="맑은 고딕"/>
              </a:rPr>
              <a:t>’ </a:t>
            </a:r>
            <a:r>
              <a:rPr lang="ko-KR" altLang="en-US" sz="1200" dirty="0">
                <a:ea typeface="맑은 고딕"/>
              </a:rPr>
              <a:t>이라는 이름이 붙은 서비스는 실질적으로 또래 비교이고 소비현황</a:t>
            </a:r>
            <a:r>
              <a:rPr lang="en-US" altLang="ko-KR" sz="1200" dirty="0">
                <a:ea typeface="맑은 고딕"/>
              </a:rPr>
              <a:t>, </a:t>
            </a:r>
            <a:r>
              <a:rPr lang="ko-KR" altLang="en-US" sz="1200" dirty="0">
                <a:ea typeface="맑은 고딕"/>
              </a:rPr>
              <a:t>카테고리 비교</a:t>
            </a:r>
            <a:r>
              <a:rPr lang="en-US" altLang="ko-KR" sz="1200" dirty="0">
                <a:ea typeface="맑은 고딕"/>
              </a:rPr>
              <a:t>, </a:t>
            </a:r>
            <a:r>
              <a:rPr lang="ko-KR" altLang="en-US" sz="1200" dirty="0">
                <a:ea typeface="맑은 고딕"/>
              </a:rPr>
              <a:t>소비리포트와 같은 소비 분석 서비스들은 모두 </a:t>
            </a:r>
            <a:r>
              <a:rPr lang="ko-KR" altLang="en-US" sz="1200" dirty="0" err="1">
                <a:ea typeface="맑은 고딕"/>
              </a:rPr>
              <a:t>제각각으로</a:t>
            </a:r>
            <a:r>
              <a:rPr lang="ko-KR" altLang="en-US" sz="1200" dirty="0">
                <a:ea typeface="맑은 고딕"/>
              </a:rPr>
              <a:t> </a:t>
            </a:r>
            <a:r>
              <a:rPr lang="ko-KR" altLang="en-US" sz="1200" dirty="0" err="1">
                <a:ea typeface="맑은 고딕"/>
              </a:rPr>
              <a:t>흩어져있다</a:t>
            </a:r>
            <a:r>
              <a:rPr lang="en-US" altLang="ko-KR" sz="1200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4537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1C3E69-84C7-3390-7D9F-F7FBEB75AE45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소비분석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토스의 경우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FCAA4B-9CE3-5DE4-D1FA-008CD339B125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264F75-7356-8611-0042-E9AA12901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12" y="1908422"/>
            <a:ext cx="2382310" cy="37444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EF8E63-72FC-A53E-F641-A05F2E1F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97" y="1909749"/>
            <a:ext cx="2336727" cy="3743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F47507-DC20-7E49-B2D6-DBAF13C97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924" y="1908422"/>
            <a:ext cx="2071579" cy="3743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A19233-7AAC-8261-7941-0F4C6844F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503" y="1515321"/>
            <a:ext cx="2071579" cy="2265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D04AE3-C0AE-7770-8E82-F80E6A951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503" y="3780642"/>
            <a:ext cx="2071579" cy="2157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1F7996-BB99-2B31-0E05-C982F96716D0}"/>
              </a:ext>
            </a:extLst>
          </p:cNvPr>
          <p:cNvSpPr txBox="1"/>
          <p:nvPr/>
        </p:nvSpPr>
        <p:spPr>
          <a:xfrm>
            <a:off x="959339" y="6444927"/>
            <a:ext cx="16123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</a:rPr>
              <a:t>토스의 서비스 집중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AF503F-2120-ADBB-D493-AC86972C522C}"/>
              </a:ext>
            </a:extLst>
          </p:cNvPr>
          <p:cNvSpPr txBox="1"/>
          <p:nvPr/>
        </p:nvSpPr>
        <p:spPr>
          <a:xfrm>
            <a:off x="3911667" y="6444927"/>
            <a:ext cx="65088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ea typeface="맑은 고딕"/>
              </a:rPr>
              <a:t>토스는 소비와 관련된 분석 지표들을 한 화면에 집중하여 소비자의 신경을 집중시킨다</a:t>
            </a:r>
            <a:r>
              <a:rPr lang="en-US" altLang="ko-KR" sz="1200" dirty="0">
                <a:ea typeface="맑은 고딕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ea typeface="맑은 고딕"/>
              </a:rPr>
              <a:t>소비와 맥락상 연결될 수 있는 서비스를 제안한다</a:t>
            </a:r>
            <a:r>
              <a:rPr lang="en-US" altLang="ko-KR" sz="1200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7199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금융상품비교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계좌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2" name="Picture 13" descr="A screenshot of a phone&#10;&#10;자동 생성된 설명">
            <a:extLst>
              <a:ext uri="{FF2B5EF4-FFF2-40B4-BE49-F238E27FC236}">
                <a16:creationId xmlns:a16="http://schemas.microsoft.com/office/drawing/2014/main" id="{FD0ACE26-CC2B-8EA6-782E-094D93AA4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362" y="587122"/>
            <a:ext cx="1985429" cy="4089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A52139-31B0-C55A-0B6B-824FDFED4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80"/>
          <a:stretch/>
        </p:blipFill>
        <p:spPr>
          <a:xfrm>
            <a:off x="119227" y="2044019"/>
            <a:ext cx="2014209" cy="1687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9A0DBE-E2A9-B86F-1F5C-D8B6ED7997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993" b="20816"/>
          <a:stretch/>
        </p:blipFill>
        <p:spPr>
          <a:xfrm>
            <a:off x="119227" y="3708140"/>
            <a:ext cx="2014210" cy="968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713C03-8AA9-62D2-75D8-6DDD3CB979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850"/>
          <a:stretch/>
        </p:blipFill>
        <p:spPr>
          <a:xfrm>
            <a:off x="119227" y="843111"/>
            <a:ext cx="2014209" cy="1217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graph&#10;&#10;자동 생성된 설명">
            <a:extLst>
              <a:ext uri="{FF2B5EF4-FFF2-40B4-BE49-F238E27FC236}">
                <a16:creationId xmlns:a16="http://schemas.microsoft.com/office/drawing/2014/main" id="{8E3094B6-BCCE-D9F1-0B1A-64E365E385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910"/>
          <a:stretch/>
        </p:blipFill>
        <p:spPr>
          <a:xfrm>
            <a:off x="2156419" y="1523226"/>
            <a:ext cx="2018807" cy="3153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0D251E-36BC-23FA-D2D2-94B988A77E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347" b="5258"/>
          <a:stretch/>
        </p:blipFill>
        <p:spPr>
          <a:xfrm>
            <a:off x="4178265" y="1076370"/>
            <a:ext cx="1991321" cy="36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9C774C-93DD-0223-8BEF-B8D923C3BE5A}"/>
              </a:ext>
            </a:extLst>
          </p:cNvPr>
          <p:cNvSpPr/>
          <p:nvPr/>
        </p:nvSpPr>
        <p:spPr>
          <a:xfrm>
            <a:off x="1098386" y="5739178"/>
            <a:ext cx="4735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머니버스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: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다양한 추천 방식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개인화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),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상품 목록 조회 및 필터 기능 제공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444B7D-8DDB-C47C-2540-07B6C2713A61}"/>
              </a:ext>
            </a:extLst>
          </p:cNvPr>
          <p:cNvSpPr/>
          <p:nvPr/>
        </p:nvSpPr>
        <p:spPr>
          <a:xfrm>
            <a:off x="660820" y="4676770"/>
            <a:ext cx="957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예적금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48B45A-1123-0C19-96B6-0F4098A50B06}"/>
              </a:ext>
            </a:extLst>
          </p:cNvPr>
          <p:cNvSpPr/>
          <p:nvPr/>
        </p:nvSpPr>
        <p:spPr>
          <a:xfrm>
            <a:off x="2687165" y="4676770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또래 비교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386647-70A5-EE0E-E8A7-62FBACBA6621}"/>
              </a:ext>
            </a:extLst>
          </p:cNvPr>
          <p:cNvSpPr/>
          <p:nvPr/>
        </p:nvSpPr>
        <p:spPr>
          <a:xfrm>
            <a:off x="4671024" y="4676770"/>
            <a:ext cx="1146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상품 목록 조회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FFE446-B344-A3A5-FEBC-2AEB7544522A}"/>
              </a:ext>
            </a:extLst>
          </p:cNvPr>
          <p:cNvSpPr/>
          <p:nvPr/>
        </p:nvSpPr>
        <p:spPr>
          <a:xfrm>
            <a:off x="8434842" y="4676770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단순 추천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F2E36E-46B1-30CA-CD91-77EF65D909C2}"/>
              </a:ext>
            </a:extLst>
          </p:cNvPr>
          <p:cNvSpPr/>
          <p:nvPr/>
        </p:nvSpPr>
        <p:spPr>
          <a:xfrm>
            <a:off x="6503063" y="5739178"/>
            <a:ext cx="2337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: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단순 금리 기준 추천만 제공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88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297CB4-1223-0D88-5F08-E8FB645C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279" y="1149104"/>
            <a:ext cx="1993338" cy="320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F4A2B9-671F-A54D-82CE-4F0B05B7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5" y="1851288"/>
            <a:ext cx="2186549" cy="2502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1D6AC8-48CF-A20E-EE9B-A9B1A5C8D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162" y="683834"/>
            <a:ext cx="2041499" cy="3669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0BF3CC-15B6-8376-3575-7FFD20F3F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194" y="1149103"/>
            <a:ext cx="1965044" cy="32045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E991D4-6938-8917-4534-ED20407A052B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금융상품비교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대출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E27621-A4E4-7AB7-0D56-196806368EE7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790375-F0A3-BC99-72BB-BAEFFA271B80}"/>
              </a:ext>
            </a:extLst>
          </p:cNvPr>
          <p:cNvSpPr/>
          <p:nvPr/>
        </p:nvSpPr>
        <p:spPr>
          <a:xfrm>
            <a:off x="1907475" y="4968866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대출 종류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6A23AE-A7F6-6781-B03C-2D568F42981B}"/>
              </a:ext>
            </a:extLst>
          </p:cNvPr>
          <p:cNvSpPr/>
          <p:nvPr/>
        </p:nvSpPr>
        <p:spPr>
          <a:xfrm>
            <a:off x="1907474" y="5845918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제휴사 수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9BD69A3-111F-EC24-5F8F-9BD012C46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147506"/>
              </p:ext>
            </p:extLst>
          </p:nvPr>
        </p:nvGraphicFramePr>
        <p:xfrm>
          <a:off x="3834532" y="4676598"/>
          <a:ext cx="6408711" cy="859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8553">
                  <a:extLst>
                    <a:ext uri="{9D8B030D-6E8A-4147-A177-3AD203B41FA5}">
                      <a16:colId xmlns:a16="http://schemas.microsoft.com/office/drawing/2014/main" val="1767320991"/>
                    </a:ext>
                  </a:extLst>
                </a:gridCol>
                <a:gridCol w="906693">
                  <a:extLst>
                    <a:ext uri="{9D8B030D-6E8A-4147-A177-3AD203B41FA5}">
                      <a16:colId xmlns:a16="http://schemas.microsoft.com/office/drawing/2014/main" val="3328846794"/>
                    </a:ext>
                  </a:extLst>
                </a:gridCol>
                <a:gridCol w="906693">
                  <a:extLst>
                    <a:ext uri="{9D8B030D-6E8A-4147-A177-3AD203B41FA5}">
                      <a16:colId xmlns:a16="http://schemas.microsoft.com/office/drawing/2014/main" val="381568358"/>
                    </a:ext>
                  </a:extLst>
                </a:gridCol>
                <a:gridCol w="906693">
                  <a:extLst>
                    <a:ext uri="{9D8B030D-6E8A-4147-A177-3AD203B41FA5}">
                      <a16:colId xmlns:a16="http://schemas.microsoft.com/office/drawing/2014/main" val="3349896766"/>
                    </a:ext>
                  </a:extLst>
                </a:gridCol>
                <a:gridCol w="906693">
                  <a:extLst>
                    <a:ext uri="{9D8B030D-6E8A-4147-A177-3AD203B41FA5}">
                      <a16:colId xmlns:a16="http://schemas.microsoft.com/office/drawing/2014/main" val="279672408"/>
                    </a:ext>
                  </a:extLst>
                </a:gridCol>
                <a:gridCol w="906693">
                  <a:extLst>
                    <a:ext uri="{9D8B030D-6E8A-4147-A177-3AD203B41FA5}">
                      <a16:colId xmlns:a16="http://schemas.microsoft.com/office/drawing/2014/main" val="3188190558"/>
                    </a:ext>
                  </a:extLst>
                </a:gridCol>
                <a:gridCol w="906693">
                  <a:extLst>
                    <a:ext uri="{9D8B030D-6E8A-4147-A177-3AD203B41FA5}">
                      <a16:colId xmlns:a16="http://schemas.microsoft.com/office/drawing/2014/main" val="1236734586"/>
                    </a:ext>
                  </a:extLst>
                </a:gridCol>
              </a:tblGrid>
              <a:tr h="126378">
                <a:tc rowSpan="2"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신용대출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주택담보대출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카드론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대환대출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847423"/>
                  </a:ext>
                </a:extLst>
              </a:tr>
              <a:tr h="126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신용대출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주택담보대출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전세자금대출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807099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머니버스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8828628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토스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7914614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AAB6E6D-957B-0BDA-88FF-48AD732B4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958608"/>
              </p:ext>
            </p:extLst>
          </p:nvPr>
        </p:nvGraphicFramePr>
        <p:xfrm>
          <a:off x="3824041" y="5692997"/>
          <a:ext cx="2781939" cy="758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8553">
                  <a:extLst>
                    <a:ext uri="{9D8B030D-6E8A-4147-A177-3AD203B41FA5}">
                      <a16:colId xmlns:a16="http://schemas.microsoft.com/office/drawing/2014/main" val="1767320991"/>
                    </a:ext>
                  </a:extLst>
                </a:gridCol>
                <a:gridCol w="906693">
                  <a:extLst>
                    <a:ext uri="{9D8B030D-6E8A-4147-A177-3AD203B41FA5}">
                      <a16:colId xmlns:a16="http://schemas.microsoft.com/office/drawing/2014/main" val="3328846794"/>
                    </a:ext>
                  </a:extLst>
                </a:gridCol>
                <a:gridCol w="906693">
                  <a:extLst>
                    <a:ext uri="{9D8B030D-6E8A-4147-A177-3AD203B41FA5}">
                      <a16:colId xmlns:a16="http://schemas.microsoft.com/office/drawing/2014/main" val="381568358"/>
                    </a:ext>
                  </a:extLst>
                </a:gridCol>
              </a:tblGrid>
              <a:tr h="25275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신용대출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주택담보대출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847423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머니버스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8828628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토스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65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7914614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92163C-49E9-0B52-7BF5-CC0CB065393D}"/>
              </a:ext>
            </a:extLst>
          </p:cNvPr>
          <p:cNvSpPr/>
          <p:nvPr/>
        </p:nvSpPr>
        <p:spPr>
          <a:xfrm>
            <a:off x="1907474" y="6743039"/>
            <a:ext cx="957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차이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42538C-F2D3-8826-E1BC-A4F97422F2B1}"/>
              </a:ext>
            </a:extLst>
          </p:cNvPr>
          <p:cNvSpPr/>
          <p:nvPr/>
        </p:nvSpPr>
        <p:spPr>
          <a:xfrm>
            <a:off x="3824041" y="6722969"/>
            <a:ext cx="4735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머니버스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: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대출 목록 조회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유형별 한도 조회 제공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: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대출 서비스에 대출관리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유형별 한도조회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신용점수를 함께 제공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6143F5-4A50-E5A0-41DF-F33288D582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81" b="4981"/>
          <a:stretch/>
        </p:blipFill>
        <p:spPr>
          <a:xfrm>
            <a:off x="2328960" y="683835"/>
            <a:ext cx="1881174" cy="36698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516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E991D4-6938-8917-4534-ED20407A052B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금융상품비교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카드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E27621-A4E4-7AB7-0D56-196806368EE7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9F2FD8E-0A55-92F6-2FEE-2A0170D2C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41" r="-349" b="32576"/>
          <a:stretch/>
        </p:blipFill>
        <p:spPr>
          <a:xfrm>
            <a:off x="6621632" y="465396"/>
            <a:ext cx="2016224" cy="2343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D2186F-A9DE-879A-1A65-78055038C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632" y="2808967"/>
            <a:ext cx="2016224" cy="1472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96CA2-84D8-32B7-229D-F4438022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494" y="3253308"/>
            <a:ext cx="1919941" cy="1493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69595F-8EEA-7B2D-D579-DA1E509C8A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140"/>
          <a:stretch/>
        </p:blipFill>
        <p:spPr>
          <a:xfrm>
            <a:off x="8637856" y="465396"/>
            <a:ext cx="1919941" cy="1472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3AD96E4-4534-4A2E-521A-8A3FCE8D4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495" y="1937893"/>
            <a:ext cx="1919941" cy="1306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27DBD-B756-12B9-05E6-822A77C3B0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037" b="9779"/>
          <a:stretch/>
        </p:blipFill>
        <p:spPr>
          <a:xfrm>
            <a:off x="4695053" y="465396"/>
            <a:ext cx="1919940" cy="3127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F110CB-373B-2EEB-23D0-21ED1E12DF40}"/>
              </a:ext>
            </a:extLst>
          </p:cNvPr>
          <p:cNvSpPr/>
          <p:nvPr/>
        </p:nvSpPr>
        <p:spPr>
          <a:xfrm>
            <a:off x="548986" y="5024837"/>
            <a:ext cx="957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차이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B0DD01-F9F8-B135-F1A8-06BA17447368}"/>
              </a:ext>
            </a:extLst>
          </p:cNvPr>
          <p:cNvSpPr/>
          <p:nvPr/>
        </p:nvSpPr>
        <p:spPr>
          <a:xfrm>
            <a:off x="2465553" y="5004767"/>
            <a:ext cx="7220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머니버스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: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원하는 필터로 카드 조회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카드 개인화 추천 제공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소비 카테고리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소비 내역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),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카드 이벤트 목록 제공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: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필터 선택은 없고 카드사별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/</a:t>
            </a:r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혜택별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카드 목록 제공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개인화 추천 기능에 더 집중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카드 이벤트 목록 제공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B0D73D-AF8C-84E7-061B-9C55660B3721}"/>
              </a:ext>
            </a:extLst>
          </p:cNvPr>
          <p:cNvSpPr/>
          <p:nvPr/>
        </p:nvSpPr>
        <p:spPr>
          <a:xfrm>
            <a:off x="548985" y="6012879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토스의 카드 추천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AC0272-3338-B9B1-E2DB-6861E6BD76E1}"/>
              </a:ext>
            </a:extLst>
          </p:cNvPr>
          <p:cNvSpPr txBox="1"/>
          <p:nvPr/>
        </p:nvSpPr>
        <p:spPr>
          <a:xfrm>
            <a:off x="2433155" y="5958902"/>
            <a:ext cx="81246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내 소비 내역 별 현재 카드와 추천 카드의 예상 혜택 차이 제공 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마이데이터를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통한 개인화의 장점이 도드라지는 부분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387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E991D4-6938-8917-4534-ED20407A052B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캘린더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E27621-A4E4-7AB7-0D56-196806368EE7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F110CB-373B-2EEB-23D0-21ED1E12DF40}"/>
              </a:ext>
            </a:extLst>
          </p:cNvPr>
          <p:cNvSpPr/>
          <p:nvPr/>
        </p:nvSpPr>
        <p:spPr>
          <a:xfrm>
            <a:off x="621921" y="5217265"/>
            <a:ext cx="957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차이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B0D73D-AF8C-84E7-061B-9C55660B3721}"/>
              </a:ext>
            </a:extLst>
          </p:cNvPr>
          <p:cNvSpPr/>
          <p:nvPr/>
        </p:nvSpPr>
        <p:spPr>
          <a:xfrm>
            <a:off x="548983" y="5958902"/>
            <a:ext cx="1438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토스의 캘린더 활용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AC0272-3338-B9B1-E2DB-6861E6BD76E1}"/>
              </a:ext>
            </a:extLst>
          </p:cNvPr>
          <p:cNvSpPr txBox="1"/>
          <p:nvPr/>
        </p:nvSpPr>
        <p:spPr>
          <a:xfrm>
            <a:off x="2433155" y="5958902"/>
            <a:ext cx="812464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토스는 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‘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내 소비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’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에 캘린더와 정기 지출 카테고리 현황을 포함시켜 소비 내역을 한눈에 보기 쉽게 설계함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94BA974-7CE3-8384-579B-ECF62A6EA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4" b="42143"/>
          <a:stretch/>
        </p:blipFill>
        <p:spPr>
          <a:xfrm>
            <a:off x="63113" y="814663"/>
            <a:ext cx="2886371" cy="2891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87C393-AE08-CD47-327D-BBCE08BF8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4" b="39524"/>
          <a:stretch/>
        </p:blipFill>
        <p:spPr>
          <a:xfrm>
            <a:off x="2949483" y="814663"/>
            <a:ext cx="2695269" cy="2891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457A95-C312-CB61-DCE8-C387BD27E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0" b="54762"/>
          <a:stretch/>
        </p:blipFill>
        <p:spPr>
          <a:xfrm>
            <a:off x="6138788" y="1616103"/>
            <a:ext cx="2412210" cy="2090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5F6B59-6D77-EF4D-DC8B-5FFD50162403}"/>
              </a:ext>
            </a:extLst>
          </p:cNvPr>
          <p:cNvSpPr txBox="1"/>
          <p:nvPr/>
        </p:nvSpPr>
        <p:spPr>
          <a:xfrm>
            <a:off x="2433155" y="5124933"/>
            <a:ext cx="73533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맑은 고딕"/>
              </a:rPr>
              <a:t>머니버스</a:t>
            </a:r>
            <a:r>
              <a:rPr lang="en-US" altLang="ko-KR" sz="1200" dirty="0">
                <a:ea typeface="맑은 고딕"/>
              </a:rPr>
              <a:t>: </a:t>
            </a:r>
            <a:r>
              <a:rPr lang="ko-KR" altLang="en-US" sz="1200" dirty="0">
                <a:ea typeface="맑은 고딕"/>
              </a:rPr>
              <a:t>지난 소비, 수입과 예상 정보들을 제공하며 공모주</a:t>
            </a:r>
            <a:r>
              <a:rPr lang="en-US" altLang="ko-KR" sz="1200" dirty="0">
                <a:ea typeface="맑은 고딕"/>
              </a:rPr>
              <a:t>, </a:t>
            </a:r>
            <a:r>
              <a:rPr lang="ko-KR" altLang="en-US" sz="1200" dirty="0">
                <a:ea typeface="맑은 고딕"/>
              </a:rPr>
              <a:t>아파트 등 금융 정보를 한 번에 확인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토스</a:t>
            </a:r>
            <a:r>
              <a:rPr lang="en-US" altLang="ko-KR" sz="1200" dirty="0">
                <a:ea typeface="맑은 고딕"/>
              </a:rPr>
              <a:t>: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지난 소비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/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수입 내역만 제공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C5138C-245A-3204-9597-AB7213735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61" b="8755"/>
          <a:stretch/>
        </p:blipFill>
        <p:spPr>
          <a:xfrm>
            <a:off x="8549661" y="814664"/>
            <a:ext cx="2077223" cy="38300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640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EDDDBE-1213-ADAA-F6B5-A8685D08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64" y="651565"/>
            <a:ext cx="2102321" cy="4339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F5B09DA-9CFA-E7C4-D875-53F3BCEF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956" y="647820"/>
            <a:ext cx="2102321" cy="4339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3A71839-B9C8-BBAA-3255-BE7F53C70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85" y="651565"/>
            <a:ext cx="2108087" cy="4339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634A27-49A2-531D-01D5-63B8E96C61CA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이벤트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6E9195-A54D-CE99-EB06-84B38D4494B2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ED232-3951-8732-FD5B-F793D1C18E56}"/>
              </a:ext>
            </a:extLst>
          </p:cNvPr>
          <p:cNvSpPr txBox="1"/>
          <p:nvPr/>
        </p:nvSpPr>
        <p:spPr>
          <a:xfrm>
            <a:off x="13265" y="5480990"/>
            <a:ext cx="36001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</a:rPr>
              <a:t>사용자 노력을 요구하는 소수 이벤트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3EEAB-B5D7-A782-AA30-2308A85D1C99}"/>
              </a:ext>
            </a:extLst>
          </p:cNvPr>
          <p:cNvSpPr txBox="1"/>
          <p:nvPr/>
        </p:nvSpPr>
        <p:spPr>
          <a:xfrm>
            <a:off x="13265" y="6342381"/>
            <a:ext cx="36001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</a:rPr>
              <a:t>토스는 참여가 쉬운 다양한 이벤트 제공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9559F-DBF5-6DD9-13C8-A862DF91DA60}"/>
              </a:ext>
            </a:extLst>
          </p:cNvPr>
          <p:cNvSpPr txBox="1"/>
          <p:nvPr/>
        </p:nvSpPr>
        <p:spPr>
          <a:xfrm>
            <a:off x="4077265" y="5436815"/>
            <a:ext cx="65819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ea typeface="맑은 고딕"/>
              </a:rPr>
              <a:t>제공 서비스 4개(중단 예정인 </a:t>
            </a:r>
            <a:r>
              <a:rPr lang="ko-KR" altLang="en-US" sz="1200" dirty="0" err="1">
                <a:ea typeface="맑은 고딕"/>
              </a:rPr>
              <a:t>센골드</a:t>
            </a:r>
            <a:r>
              <a:rPr lang="ko-KR" altLang="en-US" sz="1200" dirty="0">
                <a:ea typeface="맑은 고딕"/>
              </a:rPr>
              <a:t> 포함)로 이벤트 수가 제한적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ea typeface="맑은 고딕"/>
              </a:rPr>
              <a:t>이벤트 참여 시 사용자의 부가적인 행동을 </a:t>
            </a:r>
            <a:r>
              <a:rPr lang="ko-KR" altLang="en-US" sz="1200" dirty="0" err="1">
                <a:ea typeface="맑은 고딕"/>
              </a:rPr>
              <a:t>필요로한다</a:t>
            </a:r>
            <a:r>
              <a:rPr lang="ko-KR" altLang="en-US" sz="1200" dirty="0">
                <a:ea typeface="맑은 고딕"/>
              </a:rPr>
              <a:t>. (모바일 화면을 벗어나 감사일기 쓰기, 계단 걷는 모습 촬영 등)</a:t>
            </a:r>
            <a:endParaRPr lang="ko-KR" altLang="en-US" sz="1200" dirty="0">
              <a:ea typeface="맑은 고딕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1DFE4-F981-AC70-5961-846DBCE90331}"/>
              </a:ext>
            </a:extLst>
          </p:cNvPr>
          <p:cNvSpPr txBox="1"/>
          <p:nvPr/>
        </p:nvSpPr>
        <p:spPr>
          <a:xfrm>
            <a:off x="4077265" y="6254032"/>
            <a:ext cx="65819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</a:rPr>
              <a:t>15개 이상의 다양한 이벤트를 통해서 사용자의 흥미를 유발하고, 각각의 이벤트에 소요 시간과 노력을 줄여서 쉽게 참여할 수 있어 어플 진입 유도에 효과적이다.</a:t>
            </a:r>
          </a:p>
        </p:txBody>
      </p:sp>
    </p:spTree>
    <p:extLst>
      <p:ext uri="{BB962C8B-B14F-4D97-AF65-F5344CB8AC3E}">
        <p14:creationId xmlns:p14="http://schemas.microsoft.com/office/powerpoint/2010/main" val="1998994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UI / UX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메인 화면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2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5944"/>
          <a:stretch/>
        </p:blipFill>
        <p:spPr>
          <a:xfrm>
            <a:off x="151711" y="476842"/>
            <a:ext cx="6613729" cy="31683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2" name="그룹 41"/>
          <p:cNvGrpSpPr/>
          <p:nvPr/>
        </p:nvGrpSpPr>
        <p:grpSpPr>
          <a:xfrm>
            <a:off x="148923" y="4284687"/>
            <a:ext cx="3263675" cy="3168352"/>
            <a:chOff x="3474492" y="4284687"/>
            <a:chExt cx="3263675" cy="3168352"/>
          </a:xfrm>
        </p:grpSpPr>
        <p:pic>
          <p:nvPicPr>
            <p:cNvPr id="40" name="그림 3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582A77B-E15B-5743-B89E-61BC82A75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52" b="6320"/>
            <a:stretch/>
          </p:blipFill>
          <p:spPr>
            <a:xfrm>
              <a:off x="3474492" y="4284687"/>
              <a:ext cx="1629438" cy="3168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1" name="그림 40" descr="텍스트, 스크린샷, 폰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6E741DCC-98A6-A17F-65BE-30601856B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446" b="5914"/>
            <a:stretch/>
          </p:blipFill>
          <p:spPr>
            <a:xfrm>
              <a:off x="5103930" y="4284687"/>
              <a:ext cx="1634237" cy="3168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44405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C20080-35B6-7E26-1FC4-51037FC6A6EA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UI / UX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소비 화면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소비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Tab)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39F8B3-3861-AA32-787C-D9392F8FF5B1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2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83753A-2A42-04BD-B155-29569B66D611}"/>
              </a:ext>
            </a:extLst>
          </p:cNvPr>
          <p:cNvGrpSpPr/>
          <p:nvPr/>
        </p:nvGrpSpPr>
        <p:grpSpPr>
          <a:xfrm>
            <a:off x="4914653" y="760362"/>
            <a:ext cx="5688632" cy="3020269"/>
            <a:chOff x="1530276" y="4415923"/>
            <a:chExt cx="5846890" cy="288032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E76209C-3B7A-8D38-0A38-0F22143A1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22" b="6642"/>
            <a:stretch/>
          </p:blipFill>
          <p:spPr>
            <a:xfrm>
              <a:off x="1530276" y="4415923"/>
              <a:ext cx="1462317" cy="2880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FAF6023-8685-3E72-E3B4-88E2A0EDC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22" b="4370"/>
            <a:stretch/>
          </p:blipFill>
          <p:spPr>
            <a:xfrm>
              <a:off x="2992593" y="4415923"/>
              <a:ext cx="1462317" cy="2880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883C3CD-EA8E-FF89-73BD-AC636509D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721" b="4370"/>
            <a:stretch/>
          </p:blipFill>
          <p:spPr>
            <a:xfrm>
              <a:off x="4452532" y="4415923"/>
              <a:ext cx="1462317" cy="2880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E344E34-F3C7-9DC4-5FED-32B004DED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22" b="4370"/>
            <a:stretch/>
          </p:blipFill>
          <p:spPr>
            <a:xfrm>
              <a:off x="5914849" y="4415923"/>
              <a:ext cx="1462317" cy="2880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1459AE-83B7-DAF2-918B-D8676F16DF0A}"/>
              </a:ext>
            </a:extLst>
          </p:cNvPr>
          <p:cNvSpPr/>
          <p:nvPr/>
        </p:nvSpPr>
        <p:spPr>
          <a:xfrm>
            <a:off x="642072" y="4356695"/>
            <a:ext cx="369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소비를 보기 위한 고객의 불필요한 상호작용이 요구됨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304EC1-B1E0-6A3A-7115-F0886F07A056}"/>
              </a:ext>
            </a:extLst>
          </p:cNvPr>
          <p:cNvSpPr/>
          <p:nvPr/>
        </p:nvSpPr>
        <p:spPr>
          <a:xfrm>
            <a:off x="4537991" y="4356695"/>
            <a:ext cx="5474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소비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Tab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에 진입하자마자 소비 목록을 볼 수 없고 한번 클릭을 해야 볼 수 있다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각 유형별 소비를 보기 위해선 여러 번 클릭이 요구된다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EE8399-351F-8DED-107D-957CB0A51703}"/>
              </a:ext>
            </a:extLst>
          </p:cNvPr>
          <p:cNvGrpSpPr/>
          <p:nvPr/>
        </p:nvGrpSpPr>
        <p:grpSpPr>
          <a:xfrm>
            <a:off x="90116" y="756295"/>
            <a:ext cx="4752528" cy="3020269"/>
            <a:chOff x="112807" y="756295"/>
            <a:chExt cx="4425184" cy="288032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4936F95-A97A-74A9-C1B8-C901EE4EE0C7}"/>
                </a:ext>
              </a:extLst>
            </p:cNvPr>
            <p:cNvGrpSpPr/>
            <p:nvPr/>
          </p:nvGrpSpPr>
          <p:grpSpPr>
            <a:xfrm>
              <a:off x="1608655" y="756295"/>
              <a:ext cx="2929336" cy="2880320"/>
              <a:chOff x="1608655" y="756295"/>
              <a:chExt cx="2929336" cy="288032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85CD2A5-0B03-8811-9F9C-A3B03CCBA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721" b="4370"/>
              <a:stretch/>
            </p:blipFill>
            <p:spPr>
              <a:xfrm>
                <a:off x="1608655" y="756295"/>
                <a:ext cx="1462317" cy="2880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59A5F80-484C-B392-0F99-ECE9A030A0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721" b="4370"/>
              <a:stretch/>
            </p:blipFill>
            <p:spPr>
              <a:xfrm>
                <a:off x="3075674" y="756295"/>
                <a:ext cx="1462317" cy="2880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B4F35C0-2E28-34A5-C496-72B316F07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8" b="6193"/>
            <a:stretch/>
          </p:blipFill>
          <p:spPr>
            <a:xfrm>
              <a:off x="112807" y="756295"/>
              <a:ext cx="1485028" cy="2880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09A8A1-74B9-4150-A52F-053BC474B931}"/>
              </a:ext>
            </a:extLst>
          </p:cNvPr>
          <p:cNvSpPr/>
          <p:nvPr/>
        </p:nvSpPr>
        <p:spPr>
          <a:xfrm>
            <a:off x="663588" y="4936826"/>
            <a:ext cx="957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과한 정보량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E74A5D-C522-FB21-2C1A-17FBC6A1F617}"/>
              </a:ext>
            </a:extLst>
          </p:cNvPr>
          <p:cNvSpPr/>
          <p:nvPr/>
        </p:nvSpPr>
        <p:spPr>
          <a:xfrm>
            <a:off x="4523639" y="4818360"/>
            <a:ext cx="6006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카드번호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기관명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상품명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카드종류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증감량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사용금액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정렬 등 화면에 과하게 많은 정보가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포함돼 정보 인지에 대한 속도를 늦추며 피로감을 안겨준다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01BFB-25FE-D31A-7E24-EA291786339C}"/>
              </a:ext>
            </a:extLst>
          </p:cNvPr>
          <p:cNvSpPr/>
          <p:nvPr/>
        </p:nvSpPr>
        <p:spPr>
          <a:xfrm>
            <a:off x="611384" y="5394423"/>
            <a:ext cx="20649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토스는 캘린더를 소비에 활용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567507-5B71-40B3-6DC1-9391C965A98C}"/>
              </a:ext>
            </a:extLst>
          </p:cNvPr>
          <p:cNvSpPr/>
          <p:nvPr/>
        </p:nvSpPr>
        <p:spPr>
          <a:xfrm>
            <a:off x="4540427" y="5394424"/>
            <a:ext cx="27350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일일 소비를 한눈에 파악하기 더 편하다</a:t>
            </a:r>
          </a:p>
        </p:txBody>
      </p:sp>
    </p:spTree>
    <p:extLst>
      <p:ext uri="{BB962C8B-B14F-4D97-AF65-F5344CB8AC3E}">
        <p14:creationId xmlns:p14="http://schemas.microsoft.com/office/powerpoint/2010/main" val="128671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>
          <a:xfrm>
            <a:off x="552911" y="1476375"/>
            <a:ext cx="2812133" cy="374400"/>
          </a:xfrm>
        </p:spPr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24"/>
          </p:nvPr>
        </p:nvSpPr>
        <p:spPr>
          <a:xfrm>
            <a:off x="552911" y="2970079"/>
            <a:ext cx="2812133" cy="374400"/>
          </a:xfrm>
        </p:spPr>
        <p:txBody>
          <a:bodyPr/>
          <a:lstStyle/>
          <a:p>
            <a:r>
              <a:rPr lang="ko-KR" altLang="en-US" dirty="0"/>
              <a:t>본론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7"/>
          </p:nvPr>
        </p:nvSpPr>
        <p:spPr>
          <a:xfrm>
            <a:off x="513157" y="5075327"/>
            <a:ext cx="2812133" cy="374400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6924528" y="2978711"/>
            <a:ext cx="3130699" cy="914400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ko-KR" altLang="en-US" sz="1050" dirty="0"/>
              <a:t>서비스 비교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en-US" altLang="ko-KR" sz="1050" dirty="0"/>
              <a:t>UI/UX </a:t>
            </a:r>
            <a:r>
              <a:rPr lang="ko-KR" altLang="en-US" sz="1050" dirty="0"/>
              <a:t>비교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>
          <a:xfrm>
            <a:off x="6884774" y="5076775"/>
            <a:ext cx="3130699" cy="914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6924528" y="1476375"/>
            <a:ext cx="3130699" cy="914400"/>
          </a:xfrm>
        </p:spPr>
        <p:txBody>
          <a:bodyPr/>
          <a:lstStyle/>
          <a:p>
            <a:r>
              <a:rPr lang="en-US" altLang="ko-KR" sz="1000" dirty="0"/>
              <a:t>1. </a:t>
            </a:r>
            <a:r>
              <a:rPr lang="ko-KR" altLang="en-US" sz="1000" dirty="0" err="1"/>
              <a:t>머니버스</a:t>
            </a:r>
            <a:r>
              <a:rPr lang="ko-KR" altLang="en-US" sz="1000" dirty="0"/>
              <a:t> 현황</a:t>
            </a:r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경쟁 플랫폼 현황</a:t>
            </a:r>
          </a:p>
          <a:p>
            <a:r>
              <a:rPr lang="en-US" altLang="ko-KR" sz="1000" dirty="0"/>
              <a:t>3. Why Toss?</a:t>
            </a:r>
          </a:p>
          <a:p>
            <a:r>
              <a:rPr lang="en-US" altLang="ko-KR" sz="1000" dirty="0"/>
              <a:t>4. </a:t>
            </a:r>
            <a:r>
              <a:rPr lang="ko-KR" altLang="en-US" sz="1000" dirty="0"/>
              <a:t>토스의 비즈니스 구조</a:t>
            </a:r>
          </a:p>
          <a:p>
            <a:r>
              <a:rPr lang="en-US" altLang="ko-KR" sz="1000" dirty="0"/>
              <a:t>5. </a:t>
            </a:r>
            <a:r>
              <a:rPr lang="ko-KR" altLang="en-US" sz="1000" dirty="0"/>
              <a:t>사용자를 앱에 오래 남기는 </a:t>
            </a:r>
            <a:r>
              <a:rPr lang="en-US" altLang="ko-KR" sz="1000" dirty="0"/>
              <a:t>Toss</a:t>
            </a:r>
          </a:p>
        </p:txBody>
      </p:sp>
    </p:spTree>
    <p:extLst>
      <p:ext uri="{BB962C8B-B14F-4D97-AF65-F5344CB8AC3E}">
        <p14:creationId xmlns:p14="http://schemas.microsoft.com/office/powerpoint/2010/main" val="748679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C20080-35B6-7E26-1FC4-51037FC6A6EA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UI / UX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명확한 </a:t>
            </a:r>
            <a:r>
              <a:rPr lang="ko-KR" altLang="en-US" sz="1600" b="1" dirty="0" err="1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워딩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39F8B3-3861-AA32-787C-D9392F8FF5B1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2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B148FAE-46E2-5BC1-74F5-D8DA2E6B4E5E}"/>
              </a:ext>
            </a:extLst>
          </p:cNvPr>
          <p:cNvGrpSpPr/>
          <p:nvPr/>
        </p:nvGrpSpPr>
        <p:grpSpPr>
          <a:xfrm>
            <a:off x="2619725" y="756295"/>
            <a:ext cx="1658873" cy="1885925"/>
            <a:chOff x="3023318" y="907642"/>
            <a:chExt cx="1658873" cy="188592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85983C-3CA0-D12F-EBFD-88C601FD4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052" b="39166"/>
            <a:stretch/>
          </p:blipFill>
          <p:spPr>
            <a:xfrm>
              <a:off x="3023318" y="2082577"/>
              <a:ext cx="1658873" cy="710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22AFBA2-39D7-0927-A7A9-04829F82B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643" b="53667"/>
            <a:stretch/>
          </p:blipFill>
          <p:spPr>
            <a:xfrm>
              <a:off x="3023318" y="907642"/>
              <a:ext cx="1658873" cy="1174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AB02749A-56FC-A145-D13B-95AB55512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89" b="10427"/>
          <a:stretch/>
        </p:blipFill>
        <p:spPr>
          <a:xfrm>
            <a:off x="306140" y="756295"/>
            <a:ext cx="1658873" cy="1728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B426440-5CF7-5F48-00BE-EAB5C5F6FE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12" t="47758" r="212" b="21465"/>
          <a:stretch/>
        </p:blipFill>
        <p:spPr>
          <a:xfrm>
            <a:off x="226594" y="3348583"/>
            <a:ext cx="1817964" cy="1212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B70D509-1302-BA96-259D-2DE2470726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566" b="21234"/>
          <a:stretch/>
        </p:blipFill>
        <p:spPr>
          <a:xfrm>
            <a:off x="2490493" y="3348583"/>
            <a:ext cx="1917335" cy="1877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1D8D3280-5986-CAFA-8483-BBB029C6EA76}"/>
              </a:ext>
            </a:extLst>
          </p:cNvPr>
          <p:cNvSpPr/>
          <p:nvPr/>
        </p:nvSpPr>
        <p:spPr>
          <a:xfrm>
            <a:off x="4407828" y="790025"/>
            <a:ext cx="2021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서비스명이 직관적이지 않음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CB878FF-9AFD-ECDE-1831-0D9001B57D26}"/>
              </a:ext>
            </a:extLst>
          </p:cNvPr>
          <p:cNvSpPr/>
          <p:nvPr/>
        </p:nvSpPr>
        <p:spPr>
          <a:xfrm>
            <a:off x="4407828" y="1092875"/>
            <a:ext cx="7165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‘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헬스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’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의 경우는 보험에 대한 서비스인데 명확하지 않음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‘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트렌드 테마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PICK’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의 경우도 자세히 보면 이해는 가능하지만 한번에 어떤 서비스인지 눈에 들어오지 않음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대화형의 친절한 안내 문구를 지향하는 토스의 경우도 서비스명은 고객이 직관적으로 이해할 수 있도록 만듦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5F77414-2CF5-AE90-1F50-7CD8701DFE73}"/>
              </a:ext>
            </a:extLst>
          </p:cNvPr>
          <p:cNvSpPr/>
          <p:nvPr/>
        </p:nvSpPr>
        <p:spPr>
          <a:xfrm>
            <a:off x="4482604" y="3348583"/>
            <a:ext cx="2545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자산에 대한 분류가 직관적이지 않음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0BDE65F-64C1-369C-A0DE-0FE2AFE90D85}"/>
              </a:ext>
            </a:extLst>
          </p:cNvPr>
          <p:cNvSpPr/>
          <p:nvPr/>
        </p:nvSpPr>
        <p:spPr>
          <a:xfrm>
            <a:off x="4482604" y="3651433"/>
            <a:ext cx="6162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‘</a:t>
            </a:r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쓸수있는돈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’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엔 입출금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증권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연금 계좌가 </a:t>
            </a:r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모여있고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‘</a:t>
            </a:r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불리는돈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’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엔 증권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투자 종목이 </a:t>
            </a:r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모여있고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‘</a:t>
            </a:r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모으는돈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’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엔 연금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보험이 있는데 이는 고객에게 혼란을 줄 수 있다고 생각된다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576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1FB60A6-69DA-C1B3-8971-4E951787B239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UI / UX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이미지 활용 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6C480A-4FEA-1DFD-4786-EC6AC9B40FFD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2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1122E-0A74-36D6-1C1F-CF373E45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59" b="12987"/>
          <a:stretch/>
        </p:blipFill>
        <p:spPr>
          <a:xfrm>
            <a:off x="306140" y="828303"/>
            <a:ext cx="2304256" cy="1728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0BF46A-036A-DE22-2A14-2FFF36C85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94" r="34627" b="4370"/>
          <a:stretch/>
        </p:blipFill>
        <p:spPr>
          <a:xfrm>
            <a:off x="3853171" y="1211817"/>
            <a:ext cx="1800200" cy="1097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034EB2-471C-9432-5141-349425A31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37" b="28821"/>
          <a:stretch/>
        </p:blipFill>
        <p:spPr>
          <a:xfrm>
            <a:off x="7218907" y="953086"/>
            <a:ext cx="1440955" cy="1587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D78609-868A-64D7-A4BD-6AFEDB59F4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07" b="41100"/>
          <a:stretch/>
        </p:blipFill>
        <p:spPr>
          <a:xfrm>
            <a:off x="5659919" y="953085"/>
            <a:ext cx="1558989" cy="1587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2" descr="A screenshot of a computer&#10;&#10;자동 생성된 설명">
            <a:extLst>
              <a:ext uri="{FF2B5EF4-FFF2-40B4-BE49-F238E27FC236}">
                <a16:creationId xmlns:a16="http://schemas.microsoft.com/office/drawing/2014/main" id="{E2066BD9-EDE7-55A9-C241-5A6A46B564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56" b="32182"/>
          <a:stretch/>
        </p:blipFill>
        <p:spPr>
          <a:xfrm>
            <a:off x="8666410" y="696113"/>
            <a:ext cx="1759322" cy="2128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755347-F1A5-AE17-34D4-25F4739EFFDF}"/>
              </a:ext>
            </a:extLst>
          </p:cNvPr>
          <p:cNvSpPr/>
          <p:nvPr/>
        </p:nvSpPr>
        <p:spPr>
          <a:xfrm>
            <a:off x="666180" y="3568440"/>
            <a:ext cx="23567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토스는 적극적으로 이미지를 활용</a:t>
            </a:r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F048DE-02FC-69C3-DD72-C9CAC8EE913F}"/>
              </a:ext>
            </a:extLst>
          </p:cNvPr>
          <p:cNvSpPr/>
          <p:nvPr/>
        </p:nvSpPr>
        <p:spPr>
          <a:xfrm>
            <a:off x="3618508" y="3476108"/>
            <a:ext cx="6684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단순 이벤트용 이미지 뿐만 아니라 정보 제공을 위한 화면에서도 깔끔하고 다양한 디자인을 사용하여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서비스의 가독성과 집중도를 높임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817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62E2285-CAB6-C1D7-A7B1-CDFF93A88667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UI / UX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화면 로딩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FF4A0-93EA-F5CB-0B89-DE5B00DB10D1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2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250C099-7366-3F75-1F08-E0A34375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76" y="556808"/>
            <a:ext cx="4608512" cy="2463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FBB3620-5419-98CA-9299-9B40B8153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54" b="37369"/>
          <a:stretch/>
        </p:blipFill>
        <p:spPr>
          <a:xfrm>
            <a:off x="345068" y="556808"/>
            <a:ext cx="1862114" cy="19532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6819C8-06E0-ACD6-0837-ACF3AE4E1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0" t="80948" r="-603" b="13338"/>
          <a:stretch/>
        </p:blipFill>
        <p:spPr>
          <a:xfrm>
            <a:off x="234132" y="2542316"/>
            <a:ext cx="2198060" cy="2747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D21198-E577-A686-D877-D44FF771173E}"/>
              </a:ext>
            </a:extLst>
          </p:cNvPr>
          <p:cNvSpPr/>
          <p:nvPr/>
        </p:nvSpPr>
        <p:spPr>
          <a:xfrm>
            <a:off x="0" y="3427888"/>
            <a:ext cx="29835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토스는 적극적으로 로딩 애니메이션을 활용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13C120-56DC-7C0E-78D5-91BC7655ABC1}"/>
              </a:ext>
            </a:extLst>
          </p:cNvPr>
          <p:cNvSpPr/>
          <p:nvPr/>
        </p:nvSpPr>
        <p:spPr>
          <a:xfrm>
            <a:off x="3029157" y="3335556"/>
            <a:ext cx="6620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자산연결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한도조회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신용정보 조회 등 오래 걸릴 수 밖에 없는 서비스들의 로딩 화면을 </a:t>
            </a:r>
            <a:b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</a:b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애니메이션 같은 디자인 요소를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활용하여 기다리는 느낌이 나지 않게 구현해 답답함을 덜어준다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비동기적으로 데이터를 받아와 기다리는 시간을 최대한 적게 느끼게 해준다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3B0DEC-E5D8-6056-6360-86B96A025B57}"/>
              </a:ext>
            </a:extLst>
          </p:cNvPr>
          <p:cNvSpPr/>
          <p:nvPr/>
        </p:nvSpPr>
        <p:spPr>
          <a:xfrm>
            <a:off x="90116" y="4341776"/>
            <a:ext cx="25891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화면 이동 시 로딩바의 무분별한 사용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77D08-4158-E367-3D7B-B9F3F703F69E}"/>
              </a:ext>
            </a:extLst>
          </p:cNvPr>
          <p:cNvSpPr/>
          <p:nvPr/>
        </p:nvSpPr>
        <p:spPr>
          <a:xfrm>
            <a:off x="2911501" y="4193505"/>
            <a:ext cx="75424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머니버스와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토스의 서비스가 실질적으로 큰 속도 차이가 나지 않다고 느꼈는데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b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</a:br>
            <a:r>
              <a:rPr lang="ko-KR" altLang="en-US" sz="1200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머니버스에서는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로딩바를 무분별하게 사용해서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멈춘듯한 느낌을 주고 사용감을 저하시킨다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토스는 로딩 시 스켈레톤 이미지를 활용하고 화면이 나타날 때 부드럽게 나타나는 효과를 활용하여 사용자에게</a:t>
            </a:r>
            <a:b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</a:b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빠르고 자연스러운 느낌을 제공해준다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7F7207-7F19-5A57-E8BE-796441D9B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0625" b="35693"/>
          <a:stretch/>
        </p:blipFill>
        <p:spPr>
          <a:xfrm>
            <a:off x="7938988" y="884875"/>
            <a:ext cx="1425020" cy="1657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1972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D4BFAAF-A9C9-5F1E-DB1C-C7D0030998F0}"/>
              </a:ext>
            </a:extLst>
          </p:cNvPr>
          <p:cNvSpPr/>
          <p:nvPr/>
        </p:nvSpPr>
        <p:spPr>
          <a:xfrm>
            <a:off x="372172" y="2"/>
            <a:ext cx="10321228" cy="3962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UI / UX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비교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에러 메시지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60B78-9604-B6B6-36EE-5FA5F30F02DF}"/>
              </a:ext>
            </a:extLst>
          </p:cNvPr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2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1F8EC9F-B093-6DE2-5917-B8159C1BB5F8}"/>
              </a:ext>
            </a:extLst>
          </p:cNvPr>
          <p:cNvGrpSpPr/>
          <p:nvPr/>
        </p:nvGrpSpPr>
        <p:grpSpPr>
          <a:xfrm>
            <a:off x="594172" y="1188343"/>
            <a:ext cx="3439392" cy="1715308"/>
            <a:chOff x="594176" y="1267592"/>
            <a:chExt cx="3439392" cy="17153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C4A920-F3E8-62D1-6DBF-87BACF71C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12" t="42732" r="5544" b="42056"/>
            <a:stretch/>
          </p:blipFill>
          <p:spPr>
            <a:xfrm>
              <a:off x="594176" y="1267592"/>
              <a:ext cx="1747204" cy="64082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0B52481-F427-D4D3-E2E7-0BCB500F0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0" t="40576" r="5334" b="36755"/>
            <a:stretch/>
          </p:blipFill>
          <p:spPr>
            <a:xfrm>
              <a:off x="594176" y="2027918"/>
              <a:ext cx="1747204" cy="95498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90E4C36-AF43-424A-8FB0-85342F194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57" t="42432" r="6773" b="39701"/>
            <a:stretch/>
          </p:blipFill>
          <p:spPr>
            <a:xfrm>
              <a:off x="2341380" y="2253170"/>
              <a:ext cx="1637172" cy="72973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F0225EA-8B2F-6C3B-26E9-DEB6E8625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96" t="42906" r="4760" b="40001"/>
            <a:stretch/>
          </p:blipFill>
          <p:spPr>
            <a:xfrm>
              <a:off x="2286364" y="1267592"/>
              <a:ext cx="1747204" cy="720082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D5E379-9CE9-7F23-6DBC-F6A228EABF8B}"/>
              </a:ext>
            </a:extLst>
          </p:cNvPr>
          <p:cNvSpPr/>
          <p:nvPr/>
        </p:nvSpPr>
        <p:spPr>
          <a:xfrm>
            <a:off x="772964" y="4519112"/>
            <a:ext cx="30267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토스는 좋은 에러 메시지를 사용하려고 노력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A6DCBEE-C002-42D5-11B8-B53D7C666E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2" t="208" r="-153" b="-208"/>
          <a:stretch/>
        </p:blipFill>
        <p:spPr>
          <a:xfrm>
            <a:off x="5702996" y="626244"/>
            <a:ext cx="3738904" cy="9138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31696-9942-8FE1-F1F9-2F09CB618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2996" y="1530003"/>
            <a:ext cx="3738904" cy="8752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FC91BA0-2A29-921A-32C8-479FD2BAF6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996" y="2379246"/>
            <a:ext cx="3642375" cy="109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2A31BAD-68F6-ECD5-9FAB-1433FF5A1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2996" y="3445757"/>
            <a:ext cx="3745340" cy="48908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79DEC9-C3B5-60E6-76A9-7940A647F9DB}"/>
              </a:ext>
            </a:extLst>
          </p:cNvPr>
          <p:cNvSpPr/>
          <p:nvPr/>
        </p:nvSpPr>
        <p:spPr>
          <a:xfrm>
            <a:off x="4770636" y="4174057"/>
            <a:ext cx="31550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스스로 해결할 수 있는 방법 알려주기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사용자 입장에서 이해할 수 있는 언어 사용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쉽게 해결할 수 있게 도와주기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부정적인 감정 최소화하기</a:t>
            </a:r>
            <a:endParaRPr lang="en-US" altLang="ko-KR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84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>
          <a:xfrm>
            <a:off x="552911" y="2963143"/>
            <a:ext cx="2812133" cy="374400"/>
          </a:xfrm>
        </p:spPr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24"/>
          </p:nvPr>
        </p:nvSpPr>
        <p:spPr>
          <a:xfrm>
            <a:off x="552911" y="4083397"/>
            <a:ext cx="2812133" cy="374400"/>
          </a:xfrm>
        </p:spPr>
        <p:txBody>
          <a:bodyPr/>
          <a:lstStyle/>
          <a:p>
            <a:r>
              <a:rPr lang="ko-KR" altLang="en-US" dirty="0"/>
              <a:t>본론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7"/>
          </p:nvPr>
        </p:nvSpPr>
        <p:spPr>
          <a:xfrm>
            <a:off x="552911" y="5210835"/>
            <a:ext cx="2812133" cy="374400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0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2172" y="0"/>
            <a:ext cx="10321228" cy="3962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비교 요약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0" y="0"/>
            <a:ext cx="370542" cy="396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7E158-EA03-4B79-3D3E-3F3758FBECD7}"/>
              </a:ext>
            </a:extLst>
          </p:cNvPr>
          <p:cNvSpPr txBox="1"/>
          <p:nvPr/>
        </p:nvSpPr>
        <p:spPr>
          <a:xfrm>
            <a:off x="15877" y="468263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ko-KR" altLang="en-US" sz="1400" b="1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비교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A81B99-300C-6D65-89D5-22ADAD7D10E2}"/>
              </a:ext>
            </a:extLst>
          </p:cNvPr>
          <p:cNvGrpSpPr/>
          <p:nvPr/>
        </p:nvGrpSpPr>
        <p:grpSpPr>
          <a:xfrm>
            <a:off x="234132" y="828303"/>
            <a:ext cx="4320480" cy="648072"/>
            <a:chOff x="234132" y="828303"/>
            <a:chExt cx="4320480" cy="64807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8EB5D33-E49C-D5B1-B721-F1C65C05E2B5}"/>
                </a:ext>
              </a:extLst>
            </p:cNvPr>
            <p:cNvSpPr/>
            <p:nvPr/>
          </p:nvSpPr>
          <p:spPr>
            <a:xfrm>
              <a:off x="372172" y="828303"/>
              <a:ext cx="4182440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생각보다 서비스에서 제공하는 정보의 차이는 크지 않았다</a:t>
              </a:r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.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 </a:t>
              </a:r>
              <a:r>
                <a:rPr lang="en-US" altLang="ko-KR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-&gt; </a:t>
              </a:r>
              <a:r>
                <a:rPr lang="ko-KR" altLang="en-US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오히려 </a:t>
              </a:r>
              <a:r>
                <a:rPr lang="ko-KR" altLang="en-US" sz="1200" dirty="0" err="1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머니버스가</a:t>
              </a:r>
              <a:r>
                <a:rPr lang="ko-KR" altLang="en-US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더 많은 정보를 제공하는 경우 多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467AD88-B6AC-8226-AFB0-A399FEA8C2D9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1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3D5ED5-2E68-BB02-7C3E-2A08312CC798}"/>
              </a:ext>
            </a:extLst>
          </p:cNvPr>
          <p:cNvGrpSpPr/>
          <p:nvPr/>
        </p:nvGrpSpPr>
        <p:grpSpPr>
          <a:xfrm>
            <a:off x="234132" y="2017462"/>
            <a:ext cx="3096344" cy="648072"/>
            <a:chOff x="234132" y="828303"/>
            <a:chExt cx="3096344" cy="6480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A786D2-A79E-6B11-F17F-97F36A15EF77}"/>
                </a:ext>
              </a:extLst>
            </p:cNvPr>
            <p:cNvSpPr/>
            <p:nvPr/>
          </p:nvSpPr>
          <p:spPr>
            <a:xfrm>
              <a:off x="372172" y="828303"/>
              <a:ext cx="2958304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가장 큰 차이는 </a:t>
              </a:r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‘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서비스 응집도</a:t>
              </a:r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’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와 </a:t>
              </a:r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‘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추천</a:t>
              </a:r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’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32B8A3B-C762-5250-573C-672A66314094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2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EB3CC4-E32F-7DE1-7A0A-01FBB6DEA1EA}"/>
              </a:ext>
            </a:extLst>
          </p:cNvPr>
          <p:cNvGrpSpPr/>
          <p:nvPr/>
        </p:nvGrpSpPr>
        <p:grpSpPr>
          <a:xfrm>
            <a:off x="234132" y="3170382"/>
            <a:ext cx="3096344" cy="648072"/>
            <a:chOff x="234132" y="828303"/>
            <a:chExt cx="3096344" cy="6480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65E96E-F869-9F38-CC78-8A52530FBD91}"/>
                </a:ext>
              </a:extLst>
            </p:cNvPr>
            <p:cNvSpPr/>
            <p:nvPr/>
          </p:nvSpPr>
          <p:spPr>
            <a:xfrm>
              <a:off x="372172" y="828303"/>
              <a:ext cx="2958304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다양한 가맹점을 통한 편의 서비스 제공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2ACE7AA-C39F-9BAD-FF9E-4DA57AC991F7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3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7555750-80E8-2519-C993-EFC936869D98}"/>
              </a:ext>
            </a:extLst>
          </p:cNvPr>
          <p:cNvSpPr/>
          <p:nvPr/>
        </p:nvSpPr>
        <p:spPr>
          <a:xfrm>
            <a:off x="3558301" y="2240223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9F9DA1-ED73-1699-863E-3887E9E4EA85}"/>
              </a:ext>
            </a:extLst>
          </p:cNvPr>
          <p:cNvSpPr/>
          <p:nvPr/>
        </p:nvSpPr>
        <p:spPr>
          <a:xfrm>
            <a:off x="4017472" y="3169232"/>
            <a:ext cx="4387767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토스는 통신사</a:t>
            </a:r>
            <a:r>
              <a: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정부</a:t>
            </a:r>
            <a:r>
              <a: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24, </a:t>
            </a: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타다</a:t>
            </a:r>
            <a:r>
              <a: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따릉이</a:t>
            </a:r>
            <a:r>
              <a: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편의점</a:t>
            </a:r>
            <a:r>
              <a: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GLN </a:t>
            </a: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등 </a:t>
            </a:r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다양한 가맹점과 제휴를 맺고 다양한 생활 편의 서비스 및 정보 제공</a:t>
            </a:r>
            <a:r>
              <a:rPr lang="en-US" altLang="ko-KR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BE5D83-413F-62DE-CA99-9EC87E8D8BA7}"/>
              </a:ext>
            </a:extLst>
          </p:cNvPr>
          <p:cNvSpPr txBox="1"/>
          <p:nvPr/>
        </p:nvSpPr>
        <p:spPr>
          <a:xfrm>
            <a:off x="8781952" y="3262434"/>
            <a:ext cx="1468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고객 </a:t>
            </a:r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유입</a:t>
            </a:r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증가</a:t>
            </a:r>
            <a:endParaRPr lang="en-US" altLang="ko-KR" sz="1200" b="1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충성 고객 증가</a:t>
            </a:r>
            <a:endParaRPr lang="en-US" altLang="ko-KR" sz="12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996318B-72F6-49B0-8DF7-065D62A79FE7}"/>
              </a:ext>
            </a:extLst>
          </p:cNvPr>
          <p:cNvSpPr/>
          <p:nvPr/>
        </p:nvSpPr>
        <p:spPr>
          <a:xfrm>
            <a:off x="3558301" y="3399937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3407676-3077-9F70-34BA-17C545423C16}"/>
              </a:ext>
            </a:extLst>
          </p:cNvPr>
          <p:cNvSpPr/>
          <p:nvPr/>
        </p:nvSpPr>
        <p:spPr>
          <a:xfrm>
            <a:off x="8518795" y="3410630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365EB3B-5EDF-7FA5-68A7-3968D0B5448E}"/>
              </a:ext>
            </a:extLst>
          </p:cNvPr>
          <p:cNvGrpSpPr/>
          <p:nvPr/>
        </p:nvGrpSpPr>
        <p:grpSpPr>
          <a:xfrm>
            <a:off x="234132" y="4014375"/>
            <a:ext cx="3096344" cy="648072"/>
            <a:chOff x="234132" y="828303"/>
            <a:chExt cx="3096344" cy="64807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67D222-36AA-E9B0-9F77-C29B36F2E506}"/>
                </a:ext>
              </a:extLst>
            </p:cNvPr>
            <p:cNvSpPr/>
            <p:nvPr/>
          </p:nvSpPr>
          <p:spPr>
            <a:xfrm>
              <a:off x="372172" y="828303"/>
              <a:ext cx="2958304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재밌고 유용한 포인트 이벤트 </a:t>
              </a:r>
              <a:r>
                <a:rPr lang="ko-KR" altLang="en-US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多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9161330-2E6A-55DB-EAB4-FB08AC293996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4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280A9A6-DA2B-572A-13CB-09DDFB888179}"/>
              </a:ext>
            </a:extLst>
          </p:cNvPr>
          <p:cNvSpPr/>
          <p:nvPr/>
        </p:nvSpPr>
        <p:spPr>
          <a:xfrm>
            <a:off x="4017472" y="4014375"/>
            <a:ext cx="4387767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고객이 재밌고 쉽게 참여 가능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현금성</a:t>
            </a: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포인트로 참여 유도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다양한 금융 지식을 제공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C375C83-E10E-787E-8793-F08C64DC994D}"/>
              </a:ext>
            </a:extLst>
          </p:cNvPr>
          <p:cNvSpPr/>
          <p:nvPr/>
        </p:nvSpPr>
        <p:spPr>
          <a:xfrm>
            <a:off x="3558301" y="4245080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A926851-1E33-5C25-C5E6-5AAFBF748200}"/>
              </a:ext>
            </a:extLst>
          </p:cNvPr>
          <p:cNvSpPr/>
          <p:nvPr/>
        </p:nvSpPr>
        <p:spPr>
          <a:xfrm>
            <a:off x="8518795" y="4255773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AB57E-52D1-2E82-50E1-486099AD3FCE}"/>
              </a:ext>
            </a:extLst>
          </p:cNvPr>
          <p:cNvSpPr txBox="1"/>
          <p:nvPr/>
        </p:nvSpPr>
        <p:spPr>
          <a:xfrm>
            <a:off x="8781952" y="4114370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꾸준한 접속 유도</a:t>
            </a:r>
            <a:endParaRPr lang="en-US" altLang="ko-KR" sz="12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사회초년생 유입 활성화</a:t>
            </a:r>
            <a:endParaRPr lang="en-US" altLang="ko-KR" sz="12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413AC48-34AA-0F7B-AF00-479D4D77EC93}"/>
              </a:ext>
            </a:extLst>
          </p:cNvPr>
          <p:cNvGrpSpPr/>
          <p:nvPr/>
        </p:nvGrpSpPr>
        <p:grpSpPr>
          <a:xfrm>
            <a:off x="3875764" y="1653935"/>
            <a:ext cx="4643031" cy="648072"/>
            <a:chOff x="3734856" y="1521843"/>
            <a:chExt cx="4547499" cy="6480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734DC03-0E9B-70C3-FE34-CE413C51464F}"/>
                </a:ext>
              </a:extLst>
            </p:cNvPr>
            <p:cNvSpPr/>
            <p:nvPr/>
          </p:nvSpPr>
          <p:spPr>
            <a:xfrm>
              <a:off x="3894588" y="1521843"/>
              <a:ext cx="4387767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dirty="0" err="1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머니버스는</a:t>
              </a:r>
              <a:r>
                <a:rPr lang="ko-KR" altLang="en-US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비슷한 유형의 서비스들이 다른 화면에 흩어져 있음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F17F95B-8F12-3CB7-9C0F-B3BC984AE853}"/>
                </a:ext>
              </a:extLst>
            </p:cNvPr>
            <p:cNvSpPr/>
            <p:nvPr/>
          </p:nvSpPr>
          <p:spPr>
            <a:xfrm>
              <a:off x="3734856" y="1702656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一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308FC52-6EAD-7FDC-D4DE-803878116ED9}"/>
              </a:ext>
            </a:extLst>
          </p:cNvPr>
          <p:cNvGrpSpPr/>
          <p:nvPr/>
        </p:nvGrpSpPr>
        <p:grpSpPr>
          <a:xfrm>
            <a:off x="3872896" y="2341497"/>
            <a:ext cx="4645899" cy="648072"/>
            <a:chOff x="3734856" y="1521843"/>
            <a:chExt cx="4645899" cy="64807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06BC166-3DB4-BAD3-BE1E-A77D47AE5177}"/>
                </a:ext>
              </a:extLst>
            </p:cNvPr>
            <p:cNvSpPr/>
            <p:nvPr/>
          </p:nvSpPr>
          <p:spPr>
            <a:xfrm>
              <a:off x="3894588" y="1521843"/>
              <a:ext cx="4486167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</a:t>
              </a:r>
              <a:r>
                <a:rPr lang="en-US" altLang="ko-KR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토스는 메인 화면에서 고객에게 눈에 잘 띄게 서비스를 추천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</a:t>
              </a:r>
              <a:r>
                <a:rPr lang="en-US" altLang="ko-KR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서비스에서 계속 맥락에 맞게 다음 서비스 혹은 자산연결 유도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60064FD-C8BA-2EA7-788C-08C45835B6E8}"/>
                </a:ext>
              </a:extLst>
            </p:cNvPr>
            <p:cNvSpPr/>
            <p:nvPr/>
          </p:nvSpPr>
          <p:spPr>
            <a:xfrm>
              <a:off x="3734856" y="1702656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二</a:t>
              </a:r>
            </a:p>
          </p:txBody>
        </p:sp>
      </p:grp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F67124A2-6C9B-9A70-736A-4B775F9475FF}"/>
              </a:ext>
            </a:extLst>
          </p:cNvPr>
          <p:cNvSpPr/>
          <p:nvPr/>
        </p:nvSpPr>
        <p:spPr>
          <a:xfrm>
            <a:off x="8690160" y="2252066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D8C5053-EEB0-5D0A-7635-C7D6F298A3EB}"/>
              </a:ext>
            </a:extLst>
          </p:cNvPr>
          <p:cNvSpPr txBox="1"/>
          <p:nvPr/>
        </p:nvSpPr>
        <p:spPr>
          <a:xfrm>
            <a:off x="8991263" y="2110663"/>
            <a:ext cx="1468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고객 이탈 ↓</a:t>
            </a:r>
            <a:endParaRPr lang="en-US" altLang="ko-KR" sz="12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자산 연결 ↑</a:t>
            </a:r>
            <a:endParaRPr lang="en-US" altLang="ko-KR" sz="12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D6AC6DE-7012-354B-2CDA-F6A28CC9B565}"/>
              </a:ext>
            </a:extLst>
          </p:cNvPr>
          <p:cNvGrpSpPr/>
          <p:nvPr/>
        </p:nvGrpSpPr>
        <p:grpSpPr>
          <a:xfrm>
            <a:off x="234132" y="4832594"/>
            <a:ext cx="3096344" cy="648072"/>
            <a:chOff x="234132" y="828303"/>
            <a:chExt cx="3096344" cy="648072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39D023-787B-3DCE-25C0-3944CA2D2008}"/>
                </a:ext>
              </a:extLst>
            </p:cNvPr>
            <p:cNvSpPr/>
            <p:nvPr/>
          </p:nvSpPr>
          <p:spPr>
            <a:xfrm>
              <a:off x="372172" y="828303"/>
              <a:ext cx="2958304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App Push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적극 활용</a:t>
              </a:r>
              <a:endParaRPr lang="en-US" altLang="ko-KR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F584828-AC8A-76E6-F2E0-73B65C8F3A61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5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0BB60A5A-2703-0FAA-07AA-2B1E2C142D25}"/>
              </a:ext>
            </a:extLst>
          </p:cNvPr>
          <p:cNvSpPr/>
          <p:nvPr/>
        </p:nvSpPr>
        <p:spPr>
          <a:xfrm>
            <a:off x="3558301" y="5052748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9B0D06-C4D7-6E0D-B8ED-9FCC764E4515}"/>
              </a:ext>
            </a:extLst>
          </p:cNvPr>
          <p:cNvSpPr txBox="1"/>
          <p:nvPr/>
        </p:nvSpPr>
        <p:spPr>
          <a:xfrm>
            <a:off x="3872896" y="4925796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꾸준한 접속 유도</a:t>
            </a:r>
            <a:endParaRPr lang="en-US" altLang="ko-KR" sz="12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고객 편의 증대</a:t>
            </a:r>
            <a:endParaRPr lang="en-US" altLang="ko-KR" sz="12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158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2172" y="0"/>
            <a:ext cx="10321228" cy="3962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비교 요약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– UI/UX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30" y="0"/>
            <a:ext cx="370542" cy="396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187D26-7057-EC01-A046-311B9BFB769A}"/>
              </a:ext>
            </a:extLst>
          </p:cNvPr>
          <p:cNvSpPr txBox="1"/>
          <p:nvPr/>
        </p:nvSpPr>
        <p:spPr>
          <a:xfrm>
            <a:off x="0" y="468263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en-US" altLang="ko-KR" sz="1400" b="1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UI/UX </a:t>
            </a:r>
            <a:r>
              <a:rPr lang="ko-KR" altLang="en-US" sz="1400" b="1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비교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9D4BC7-5BC1-3F98-D12B-3A1D5D6AC00C}"/>
              </a:ext>
            </a:extLst>
          </p:cNvPr>
          <p:cNvGrpSpPr/>
          <p:nvPr/>
        </p:nvGrpSpPr>
        <p:grpSpPr>
          <a:xfrm>
            <a:off x="234132" y="845292"/>
            <a:ext cx="4320480" cy="648072"/>
            <a:chOff x="234132" y="828303"/>
            <a:chExt cx="4320480" cy="64807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2CBE36A-58E3-3EE0-9805-F009E20530B3}"/>
                </a:ext>
              </a:extLst>
            </p:cNvPr>
            <p:cNvSpPr/>
            <p:nvPr/>
          </p:nvSpPr>
          <p:spPr>
            <a:xfrm>
              <a:off x="372172" y="828303"/>
              <a:ext cx="4182440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서비스보다 </a:t>
              </a:r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UI/UX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설계의 차이가 극명하다</a:t>
              </a:r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.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 </a:t>
              </a:r>
              <a:r>
                <a:rPr lang="en-US" altLang="ko-KR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-&gt; </a:t>
              </a:r>
              <a:r>
                <a:rPr lang="ko-KR" altLang="en-US" sz="12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앱 플랫폼에서 매우 중요한 요소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6AB2CEF-AD12-B58E-09F3-7A8E5264E274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1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C894D5-E61B-AFC4-D39F-7D326445BCF5}"/>
              </a:ext>
            </a:extLst>
          </p:cNvPr>
          <p:cNvGrpSpPr/>
          <p:nvPr/>
        </p:nvGrpSpPr>
        <p:grpSpPr>
          <a:xfrm>
            <a:off x="234132" y="1592875"/>
            <a:ext cx="2952328" cy="648072"/>
            <a:chOff x="234132" y="828303"/>
            <a:chExt cx="2952328" cy="64807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614D69-7D32-9D69-46C0-6A91662CD846}"/>
                </a:ext>
              </a:extLst>
            </p:cNvPr>
            <p:cNvSpPr/>
            <p:nvPr/>
          </p:nvSpPr>
          <p:spPr>
            <a:xfrm>
              <a:off x="372172" y="828303"/>
              <a:ext cx="281428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한 화면에서 너무 많은 정보를 제공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1ED5E07-FC0C-8E84-5790-F8F4469664D7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2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72D3D2B-C21D-34A8-B9FA-87DD22971F70}"/>
              </a:ext>
            </a:extLst>
          </p:cNvPr>
          <p:cNvSpPr txBox="1"/>
          <p:nvPr/>
        </p:nvSpPr>
        <p:spPr>
          <a:xfrm>
            <a:off x="3577740" y="1684261"/>
            <a:ext cx="1468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고객 </a:t>
            </a:r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피로도 증가</a:t>
            </a:r>
            <a:endParaRPr lang="en-US" altLang="ko-KR" sz="1200" b="1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고객 인지 부하 유발</a:t>
            </a:r>
            <a:endParaRPr lang="en-US" altLang="ko-KR" sz="12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A8DE979-5CF4-3FF8-A72B-FCFD67BEFCCC}"/>
              </a:ext>
            </a:extLst>
          </p:cNvPr>
          <p:cNvSpPr/>
          <p:nvPr/>
        </p:nvSpPr>
        <p:spPr>
          <a:xfrm>
            <a:off x="3345044" y="1815284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63708A9-02B7-0FCA-5C70-8EE87EC40FAE}"/>
              </a:ext>
            </a:extLst>
          </p:cNvPr>
          <p:cNvGrpSpPr/>
          <p:nvPr/>
        </p:nvGrpSpPr>
        <p:grpSpPr>
          <a:xfrm>
            <a:off x="234132" y="2349689"/>
            <a:ext cx="2952328" cy="648072"/>
            <a:chOff x="234132" y="828303"/>
            <a:chExt cx="2952328" cy="64807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48CF87-EDDF-B6C1-E646-2862EE8DD559}"/>
                </a:ext>
              </a:extLst>
            </p:cNvPr>
            <p:cNvSpPr/>
            <p:nvPr/>
          </p:nvSpPr>
          <p:spPr>
            <a:xfrm>
              <a:off x="372172" y="828303"/>
              <a:ext cx="281428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더 빠르게 느껴지는 토스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16F0AA1-63BA-2632-C0BF-220E61150488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3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9CAAB197-AC29-48CA-BB96-FB58F5DE2BDD}"/>
              </a:ext>
            </a:extLst>
          </p:cNvPr>
          <p:cNvSpPr/>
          <p:nvPr/>
        </p:nvSpPr>
        <p:spPr>
          <a:xfrm>
            <a:off x="3345043" y="2584293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132BD5-B593-BAC7-DA63-7AB80676764C}"/>
              </a:ext>
            </a:extLst>
          </p:cNvPr>
          <p:cNvSpPr/>
          <p:nvPr/>
        </p:nvSpPr>
        <p:spPr>
          <a:xfrm>
            <a:off x="3734856" y="2235230"/>
            <a:ext cx="5284252" cy="8700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Tx/>
              <a:buAutoNum type="arabicPeriod"/>
            </a:pPr>
            <a:r>
              <a:rPr lang="ko-KR" altLang="en-US" sz="1200" dirty="0" err="1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로딩바</a:t>
            </a: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사용을 최대한 지양하고 필요시 스켈레톤 이미지 활용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긴 로딩이 필요할 때 깔끔하고 다양한 애니메이션 활용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화면 진입 시 자연스럽고 부드럽게 연출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비동기적 </a:t>
            </a:r>
            <a:r>
              <a: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API </a:t>
            </a: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호출로 순차적으로 결과를 보여주면서 체감 대기 시간 감소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DB9CB9C-FF3B-535B-DC62-55E38DCDE915}"/>
              </a:ext>
            </a:extLst>
          </p:cNvPr>
          <p:cNvGrpSpPr/>
          <p:nvPr/>
        </p:nvGrpSpPr>
        <p:grpSpPr>
          <a:xfrm>
            <a:off x="234593" y="3160864"/>
            <a:ext cx="2952328" cy="648072"/>
            <a:chOff x="234132" y="828303"/>
            <a:chExt cx="2952328" cy="64807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27B3DE-4A91-A35E-C06D-19B0EE892065}"/>
                </a:ext>
              </a:extLst>
            </p:cNvPr>
            <p:cNvSpPr/>
            <p:nvPr/>
          </p:nvSpPr>
          <p:spPr>
            <a:xfrm>
              <a:off x="372172" y="828303"/>
              <a:ext cx="281428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심미적으로 우수한 토스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1A4CE43-305B-C345-838D-D86B57076703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4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DD50FC7C-398F-B1C9-5D53-BBB00EF28779}"/>
              </a:ext>
            </a:extLst>
          </p:cNvPr>
          <p:cNvSpPr/>
          <p:nvPr/>
        </p:nvSpPr>
        <p:spPr>
          <a:xfrm>
            <a:off x="3345504" y="3395468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7BDBEC5-93CD-7985-A450-B74C516B9CD6}"/>
              </a:ext>
            </a:extLst>
          </p:cNvPr>
          <p:cNvSpPr/>
          <p:nvPr/>
        </p:nvSpPr>
        <p:spPr>
          <a:xfrm>
            <a:off x="3735316" y="3160864"/>
            <a:ext cx="5310971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대부분 서비스에서 이미지를 활용하여 텍스트로 인한 고객 피로도 감소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다양한 귀여운 이미지를 활용하여 딱딱할 수 있는 금융 이미지 탈피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C471534-01A6-3E53-C74B-BD077976888A}"/>
              </a:ext>
            </a:extLst>
          </p:cNvPr>
          <p:cNvGrpSpPr/>
          <p:nvPr/>
        </p:nvGrpSpPr>
        <p:grpSpPr>
          <a:xfrm>
            <a:off x="234132" y="3861196"/>
            <a:ext cx="2952328" cy="648072"/>
            <a:chOff x="234132" y="828303"/>
            <a:chExt cx="2952328" cy="6480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C2CDBE-7B4F-5A24-8A97-63B4861C1A74}"/>
                </a:ext>
              </a:extLst>
            </p:cNvPr>
            <p:cNvSpPr/>
            <p:nvPr/>
          </p:nvSpPr>
          <p:spPr>
            <a:xfrm>
              <a:off x="372172" y="828303"/>
              <a:ext cx="281428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친절하고 명확한 안내 문구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EA3233C-2CFA-0735-63EE-96B48FAC99B6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5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88EBB08-33CE-CC87-20E7-8BB6D4B88547}"/>
              </a:ext>
            </a:extLst>
          </p:cNvPr>
          <p:cNvSpPr/>
          <p:nvPr/>
        </p:nvSpPr>
        <p:spPr>
          <a:xfrm>
            <a:off x="3345043" y="4095800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1BC2B9-B7E0-AC20-FC52-E761DDF47ED0}"/>
              </a:ext>
            </a:extLst>
          </p:cNvPr>
          <p:cNvSpPr/>
          <p:nvPr/>
        </p:nvSpPr>
        <p:spPr>
          <a:xfrm>
            <a:off x="3734855" y="3861196"/>
            <a:ext cx="5310971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서비스명과 자산 분류엔 고객이 직관적으로 이해할 수 있는 단어 사용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한자어를 최대한 지양하고 사용자 친화적인 언어를 사용하여 고객 안내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0C0518-86E8-3424-ACD9-26AC7F9F6032}"/>
              </a:ext>
            </a:extLst>
          </p:cNvPr>
          <p:cNvGrpSpPr/>
          <p:nvPr/>
        </p:nvGrpSpPr>
        <p:grpSpPr>
          <a:xfrm>
            <a:off x="234132" y="4565476"/>
            <a:ext cx="2952328" cy="648072"/>
            <a:chOff x="234132" y="828303"/>
            <a:chExt cx="2952328" cy="64807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A370C82-53C4-6483-0CD2-385EA2FA9093}"/>
                </a:ext>
              </a:extLst>
            </p:cNvPr>
            <p:cNvSpPr/>
            <p:nvPr/>
          </p:nvSpPr>
          <p:spPr>
            <a:xfrm>
              <a:off x="372172" y="828303"/>
              <a:ext cx="281428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좋은 에러 메시지 설계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2E40B8-804A-CD12-FB79-B672CB65D5B2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6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D0347CF5-5BB5-5688-D830-4D763590D136}"/>
              </a:ext>
            </a:extLst>
          </p:cNvPr>
          <p:cNvSpPr/>
          <p:nvPr/>
        </p:nvSpPr>
        <p:spPr>
          <a:xfrm>
            <a:off x="3345043" y="4800080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D52A36-20C7-DE75-4832-3B75E55C7294}"/>
              </a:ext>
            </a:extLst>
          </p:cNvPr>
          <p:cNvSpPr txBox="1"/>
          <p:nvPr/>
        </p:nvSpPr>
        <p:spPr>
          <a:xfrm>
            <a:off x="3577740" y="4658677"/>
            <a:ext cx="1840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고객 부정적 경험 최소화</a:t>
            </a:r>
            <a:endParaRPr lang="en-US" altLang="ko-KR" sz="12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고객 이탈 ↓</a:t>
            </a:r>
            <a:endParaRPr lang="en-US" altLang="ko-KR" sz="12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0227488-2184-18E5-7FB4-62F24D4284E8}"/>
              </a:ext>
            </a:extLst>
          </p:cNvPr>
          <p:cNvGrpSpPr/>
          <p:nvPr/>
        </p:nvGrpSpPr>
        <p:grpSpPr>
          <a:xfrm>
            <a:off x="234242" y="5269755"/>
            <a:ext cx="3024226" cy="648072"/>
            <a:chOff x="234132" y="828303"/>
            <a:chExt cx="2952328" cy="64807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DD6244A-7DD5-7302-6AC8-A41022717B4E}"/>
                </a:ext>
              </a:extLst>
            </p:cNvPr>
            <p:cNvSpPr/>
            <p:nvPr/>
          </p:nvSpPr>
          <p:spPr>
            <a:xfrm>
              <a:off x="372172" y="828303"/>
              <a:ext cx="281428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통일성 있는 </a:t>
              </a:r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UI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컴포넌트와 가맹 서비스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3BBF48F-1721-9056-5DDF-0BFE2F617A7D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7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4DE9A8F5-A081-338B-0899-2DD01EB4E3B6}"/>
              </a:ext>
            </a:extLst>
          </p:cNvPr>
          <p:cNvSpPr/>
          <p:nvPr/>
        </p:nvSpPr>
        <p:spPr>
          <a:xfrm>
            <a:off x="3345043" y="5475805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0068E1F-6E17-AB57-661C-10FC239E39B8}"/>
              </a:ext>
            </a:extLst>
          </p:cNvPr>
          <p:cNvSpPr/>
          <p:nvPr/>
        </p:nvSpPr>
        <p:spPr>
          <a:xfrm>
            <a:off x="3734855" y="5241201"/>
            <a:ext cx="5716301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가맹 서비스여도 토스의 </a:t>
            </a:r>
            <a:r>
              <a: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로 구현하여 앱에서 이탈하는 느낌을 안 줌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외부 서비스를 이용하기 위해 고객이 직접 회원가입하고 인증하는 번거로움을 줄임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A18D8D0-DEF8-9F1A-5D4C-C39A340584FC}"/>
              </a:ext>
            </a:extLst>
          </p:cNvPr>
          <p:cNvGrpSpPr/>
          <p:nvPr/>
        </p:nvGrpSpPr>
        <p:grpSpPr>
          <a:xfrm>
            <a:off x="234132" y="5973134"/>
            <a:ext cx="3024226" cy="648072"/>
            <a:chOff x="234132" y="828303"/>
            <a:chExt cx="2952328" cy="64807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C8A1B7E-7D74-7AF7-AFDC-B19FD0A2616F}"/>
                </a:ext>
              </a:extLst>
            </p:cNvPr>
            <p:cNvSpPr/>
            <p:nvPr/>
          </p:nvSpPr>
          <p:spPr>
            <a:xfrm>
              <a:off x="372172" y="828303"/>
              <a:ext cx="281428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  </a:t>
              </a:r>
              <a:r>
                <a:rPr lang="ko-KR" altLang="en-US" sz="1200" b="1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고객의 물리적 상호작용 최소화</a:t>
              </a:r>
              <a:endPara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90B335-599F-9FBA-BAA6-9EE67FBA1734}"/>
                </a:ext>
              </a:extLst>
            </p:cNvPr>
            <p:cNvSpPr/>
            <p:nvPr/>
          </p:nvSpPr>
          <p:spPr>
            <a:xfrm>
              <a:off x="234132" y="998450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8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</p:grp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6646EE6D-ACA1-C66F-109A-E83648D075EC}"/>
              </a:ext>
            </a:extLst>
          </p:cNvPr>
          <p:cNvSpPr/>
          <p:nvPr/>
        </p:nvSpPr>
        <p:spPr>
          <a:xfrm>
            <a:off x="3344933" y="6179184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680A7A-CD21-3245-9637-A425B940C12A}"/>
              </a:ext>
            </a:extLst>
          </p:cNvPr>
          <p:cNvSpPr/>
          <p:nvPr/>
        </p:nvSpPr>
        <p:spPr>
          <a:xfrm>
            <a:off x="3734745" y="5944580"/>
            <a:ext cx="5716301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터치하거나 입력해야 하는 요소를 최소한으로 함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73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2172" y="0"/>
            <a:ext cx="10321228" cy="3962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개선 포인트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0" y="0"/>
            <a:ext cx="370542" cy="396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2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884FC0E-F218-85FA-4C90-93982EDC1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26" b="32641"/>
          <a:stretch/>
        </p:blipFill>
        <p:spPr>
          <a:xfrm>
            <a:off x="1807718" y="3841606"/>
            <a:ext cx="1262461" cy="1467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42C5E21-2969-F4EB-EA4B-72E7720FE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47" b="5258"/>
          <a:stretch/>
        </p:blipFill>
        <p:spPr>
          <a:xfrm>
            <a:off x="344642" y="5713814"/>
            <a:ext cx="995660" cy="18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DAF3EA-06B7-A791-0F23-B771ED295787}"/>
              </a:ext>
            </a:extLst>
          </p:cNvPr>
          <p:cNvSpPr txBox="1"/>
          <p:nvPr/>
        </p:nvSpPr>
        <p:spPr>
          <a:xfrm>
            <a:off x="186901" y="540271"/>
            <a:ext cx="4367711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힉의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법칙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just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의사결정에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걸리는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시간은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선택지의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개수와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복잡성에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비례해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늘어난다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algn="just"/>
            <a:r>
              <a:rPr lang="en-US" altLang="ko-KR" sz="1050" dirty="0" err="1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선택지가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050" dirty="0" err="1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너무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050" dirty="0" err="1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많으면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050" dirty="0" err="1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인지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050" dirty="0" err="1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부하가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050" dirty="0" err="1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증가한다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480EF0-7A0C-2002-1E9C-F417C013C9C1}"/>
              </a:ext>
            </a:extLst>
          </p:cNvPr>
          <p:cNvCxnSpPr>
            <a:cxnSpLocks/>
          </p:cNvCxnSpPr>
          <p:nvPr/>
        </p:nvCxnSpPr>
        <p:spPr>
          <a:xfrm>
            <a:off x="234132" y="588179"/>
            <a:ext cx="0" cy="5281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9B4DD4-C99F-192C-3964-E5241D5782E5}"/>
              </a:ext>
            </a:extLst>
          </p:cNvPr>
          <p:cNvSpPr txBox="1"/>
          <p:nvPr/>
        </p:nvSpPr>
        <p:spPr>
          <a:xfrm>
            <a:off x="9183" y="1168598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ko-KR" altLang="en-US" sz="1400" b="1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화면 간소화</a:t>
            </a:r>
            <a:endParaRPr lang="ko-KR" altLang="en-US" sz="1400" b="1" u="sng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7A93804-A4E9-7575-B522-F1E774022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44"/>
          <a:stretch/>
        </p:blipFill>
        <p:spPr>
          <a:xfrm>
            <a:off x="344642" y="1692399"/>
            <a:ext cx="3610813" cy="17297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443902-78FF-29AB-8AC9-7DD011E547C9}"/>
              </a:ext>
            </a:extLst>
          </p:cNvPr>
          <p:cNvSpPr txBox="1"/>
          <p:nvPr/>
        </p:nvSpPr>
        <p:spPr>
          <a:xfrm>
            <a:off x="234132" y="1415400"/>
            <a:ext cx="1068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한눈에 </a:t>
            </a:r>
            <a:r>
              <a:rPr lang="en-US" altLang="ko-KR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Tab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DF0A78-E9EE-B4F2-C182-33325B776C6A}"/>
              </a:ext>
            </a:extLst>
          </p:cNvPr>
          <p:cNvSpPr txBox="1"/>
          <p:nvPr/>
        </p:nvSpPr>
        <p:spPr>
          <a:xfrm>
            <a:off x="292137" y="3564607"/>
            <a:ext cx="1280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자산</a:t>
            </a:r>
            <a:r>
              <a:rPr lang="en-US" altLang="ko-KR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소비 </a:t>
            </a:r>
            <a:r>
              <a:rPr lang="en-US" altLang="ko-KR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Tab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86E10F9-BD62-2B38-33FE-EFE097528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42" y="3841606"/>
            <a:ext cx="1438476" cy="1467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5EDD05-DEDC-8BB1-85B4-A207290FB4E8}"/>
              </a:ext>
            </a:extLst>
          </p:cNvPr>
          <p:cNvSpPr txBox="1"/>
          <p:nvPr/>
        </p:nvSpPr>
        <p:spPr>
          <a:xfrm>
            <a:off x="289929" y="5428282"/>
            <a:ext cx="1280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예적금</a:t>
            </a:r>
            <a:r>
              <a:rPr lang="ko-KR" altLang="en-US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Tab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66007B-E684-B7C4-5310-13815687F77C}"/>
              </a:ext>
            </a:extLst>
          </p:cNvPr>
          <p:cNvSpPr txBox="1"/>
          <p:nvPr/>
        </p:nvSpPr>
        <p:spPr>
          <a:xfrm>
            <a:off x="4698628" y="540271"/>
            <a:ext cx="4367711" cy="5924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밀러의 법칙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just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사람은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7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개의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항목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정도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 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인식한다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  <a:endParaRPr lang="en-US" altLang="ko-KR" sz="900" dirty="0">
              <a:solidFill>
                <a:srgbClr val="666666"/>
              </a:solidFill>
              <a:latin typeface="Noto Sans DemiLight"/>
            </a:endParaRPr>
          </a:p>
          <a:p>
            <a:pPr algn="just"/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69B7341-8854-004B-848A-F46B1EDD0F59}"/>
              </a:ext>
            </a:extLst>
          </p:cNvPr>
          <p:cNvCxnSpPr>
            <a:cxnSpLocks/>
          </p:cNvCxnSpPr>
          <p:nvPr/>
        </p:nvCxnSpPr>
        <p:spPr>
          <a:xfrm>
            <a:off x="4735927" y="588179"/>
            <a:ext cx="0" cy="3841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87CA7104-E771-FEE1-90C4-8788564674CE}"/>
              </a:ext>
            </a:extLst>
          </p:cNvPr>
          <p:cNvSpPr/>
          <p:nvPr/>
        </p:nvSpPr>
        <p:spPr>
          <a:xfrm>
            <a:off x="4194572" y="2467860"/>
            <a:ext cx="232697" cy="1788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9A2BCB9-C425-ABB6-29E6-8F129D535596}"/>
              </a:ext>
            </a:extLst>
          </p:cNvPr>
          <p:cNvSpPr/>
          <p:nvPr/>
        </p:nvSpPr>
        <p:spPr>
          <a:xfrm>
            <a:off x="4666386" y="2122246"/>
            <a:ext cx="5284252" cy="8700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Tx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중복되는 서비스 </a:t>
            </a:r>
            <a:r>
              <a:rPr lang="ko-KR" altLang="en-US" sz="1200" dirty="0" err="1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진입점</a:t>
            </a: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삭제 </a:t>
            </a:r>
            <a:r>
              <a: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금융상품</a:t>
            </a:r>
            <a:r>
              <a:rPr lang="en-US" altLang="ko-KR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)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 진입점은 고객별 추천 서비스 혹은 신규 서비스 정도로 최소화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소비에 결제 예정금액 추가</a:t>
            </a:r>
            <a:endParaRPr lang="en-US" altLang="ko-KR" sz="12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394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3-2) </a:t>
            </a:r>
            <a:r>
              <a:rPr lang="ko-KR" altLang="en-US" dirty="0"/>
              <a:t>머니버스 개선 포인트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8534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3-3) </a:t>
            </a:r>
            <a:r>
              <a:rPr lang="ko-KR" altLang="en-US" dirty="0"/>
              <a:t>무엇을 지향해야 할까에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102959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>
          <a:xfrm>
            <a:off x="552911" y="2963143"/>
            <a:ext cx="2812133" cy="374400"/>
          </a:xfrm>
        </p:spPr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24"/>
          </p:nvPr>
        </p:nvSpPr>
        <p:spPr>
          <a:xfrm>
            <a:off x="552911" y="4083397"/>
            <a:ext cx="2812133" cy="374400"/>
          </a:xfrm>
        </p:spPr>
        <p:txBody>
          <a:bodyPr/>
          <a:lstStyle/>
          <a:p>
            <a:r>
              <a:rPr lang="ko-KR" altLang="en-US" dirty="0"/>
              <a:t>본론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7"/>
          </p:nvPr>
        </p:nvSpPr>
        <p:spPr>
          <a:xfrm>
            <a:off x="552911" y="5210835"/>
            <a:ext cx="2812133" cy="374400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83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72172" y="2"/>
            <a:ext cx="10310282" cy="3962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머니버스 현황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1822"/>
              </p:ext>
            </p:extLst>
          </p:nvPr>
        </p:nvGraphicFramePr>
        <p:xfrm>
          <a:off x="4204613" y="1652763"/>
          <a:ext cx="6408711" cy="1263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0759">
                  <a:extLst>
                    <a:ext uri="{9D8B030D-6E8A-4147-A177-3AD203B41FA5}">
                      <a16:colId xmlns:a16="http://schemas.microsoft.com/office/drawing/2014/main" val="1767320991"/>
                    </a:ext>
                  </a:extLst>
                </a:gridCol>
                <a:gridCol w="1264488">
                  <a:extLst>
                    <a:ext uri="{9D8B030D-6E8A-4147-A177-3AD203B41FA5}">
                      <a16:colId xmlns:a16="http://schemas.microsoft.com/office/drawing/2014/main" val="3328846794"/>
                    </a:ext>
                  </a:extLst>
                </a:gridCol>
                <a:gridCol w="1264488">
                  <a:extLst>
                    <a:ext uri="{9D8B030D-6E8A-4147-A177-3AD203B41FA5}">
                      <a16:colId xmlns:a16="http://schemas.microsoft.com/office/drawing/2014/main" val="381568358"/>
                    </a:ext>
                  </a:extLst>
                </a:gridCol>
                <a:gridCol w="1264488">
                  <a:extLst>
                    <a:ext uri="{9D8B030D-6E8A-4147-A177-3AD203B41FA5}">
                      <a16:colId xmlns:a16="http://schemas.microsoft.com/office/drawing/2014/main" val="3349896766"/>
                    </a:ext>
                  </a:extLst>
                </a:gridCol>
                <a:gridCol w="1264488">
                  <a:extLst>
                    <a:ext uri="{9D8B030D-6E8A-4147-A177-3AD203B41FA5}">
                      <a16:colId xmlns:a16="http://schemas.microsoft.com/office/drawing/2014/main" val="1236734586"/>
                    </a:ext>
                  </a:extLst>
                </a:gridCol>
              </a:tblGrid>
              <a:tr h="252755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2023</a:t>
                      </a:r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년 </a:t>
                      </a:r>
                      <a:r>
                        <a:rPr lang="en-US" altLang="ko-KR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12</a:t>
                      </a:r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월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2024</a:t>
                      </a:r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년 </a:t>
                      </a:r>
                      <a:r>
                        <a:rPr lang="en-US" altLang="ko-KR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월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2024</a:t>
                      </a:r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년 </a:t>
                      </a:r>
                      <a:r>
                        <a:rPr lang="en-US" altLang="ko-KR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월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2024</a:t>
                      </a:r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년 </a:t>
                      </a:r>
                      <a:r>
                        <a:rPr lang="en-US" altLang="ko-KR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월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847423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머니버스 가입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350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1367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명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361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9074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명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372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8612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명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384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3187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명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8828628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자산 연결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351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7187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363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5582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374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6041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386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1645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7914614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전월대비 가입자수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+11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7707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명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+10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9538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명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+11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4575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명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6185854"/>
                  </a:ext>
                </a:extLst>
              </a:tr>
              <a:tr h="252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전월대비 </a:t>
                      </a:r>
                      <a:r>
                        <a:rPr lang="ko-KR" altLang="en-US" sz="1100" b="1" u="none" strike="noStrike" dirty="0" err="1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자산연결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+11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8395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+11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0459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+11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5604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6034310"/>
                  </a:ext>
                </a:extLst>
              </a:tr>
            </a:tbl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253944"/>
              </p:ext>
            </p:extLst>
          </p:nvPr>
        </p:nvGraphicFramePr>
        <p:xfrm>
          <a:off x="52901" y="771237"/>
          <a:ext cx="4032448" cy="2145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직사각형 19"/>
          <p:cNvSpPr/>
          <p:nvPr/>
        </p:nvSpPr>
        <p:spPr>
          <a:xfrm>
            <a:off x="318374" y="3441632"/>
            <a:ext cx="2448272" cy="3962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머니버스 가입자 수</a:t>
            </a:r>
            <a:endParaRPr lang="en-US" altLang="ko-KR" sz="10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351</a:t>
            </a:r>
            <a:r>
              <a:rPr lang="ko-KR" altLang="en-US" sz="10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만명 </a:t>
            </a:r>
            <a:r>
              <a:rPr lang="en-US" altLang="ko-KR" sz="10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(100%)</a:t>
            </a:r>
            <a:endParaRPr lang="ko-KR" altLang="en-US" sz="10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2410" y="3871463"/>
            <a:ext cx="1800200" cy="3962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자산연결</a:t>
            </a:r>
            <a:r>
              <a:rPr lang="ko-KR" altLang="en-US" sz="10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고객 수</a:t>
            </a:r>
            <a:endParaRPr lang="en-US" altLang="ko-KR" sz="10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187</a:t>
            </a:r>
            <a:r>
              <a:rPr lang="ko-KR" altLang="en-US" sz="10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만명 </a:t>
            </a:r>
            <a:r>
              <a:rPr lang="en-US" altLang="ko-KR" sz="10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(53%)</a:t>
            </a:r>
            <a:endParaRPr lang="ko-KR" altLang="en-US" sz="10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4448" y="4303511"/>
            <a:ext cx="1116124" cy="3962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활동성 고객 수</a:t>
            </a:r>
            <a:endParaRPr lang="en-US" altLang="ko-KR" sz="10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53</a:t>
            </a:r>
            <a:r>
              <a:rPr lang="ko-KR" altLang="en-US" sz="10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만명 </a:t>
            </a:r>
            <a:r>
              <a:rPr lang="en-US" altLang="ko-KR" sz="10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(35%)</a:t>
            </a:r>
            <a:endParaRPr lang="ko-KR" altLang="en-US" sz="1000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18374" y="3906535"/>
            <a:ext cx="576064" cy="793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2190582" y="3888276"/>
            <a:ext cx="576064" cy="81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30" y="413072"/>
            <a:ext cx="3828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머니버스 가입자 수 </a:t>
            </a:r>
            <a:r>
              <a:rPr lang="en-US" altLang="ko-KR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&amp; 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자산 연결 기관 수 현황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" y="3044190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활동성 고객 수 </a:t>
            </a:r>
            <a:r>
              <a:rPr lang="en-US" altLang="ko-KR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&amp; 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다빈도 이용 머니버스 서비스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67872"/>
              </p:ext>
            </p:extLst>
          </p:nvPr>
        </p:nvGraphicFramePr>
        <p:xfrm>
          <a:off x="4204610" y="3355213"/>
          <a:ext cx="3365500" cy="1428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8260">
                  <a:extLst>
                    <a:ext uri="{9D8B030D-6E8A-4147-A177-3AD203B41FA5}">
                      <a16:colId xmlns:a16="http://schemas.microsoft.com/office/drawing/2014/main" val="1561411766"/>
                    </a:ext>
                  </a:extLst>
                </a:gridCol>
                <a:gridCol w="1627240">
                  <a:extLst>
                    <a:ext uri="{9D8B030D-6E8A-4147-A177-3AD203B41FA5}">
                      <a16:colId xmlns:a16="http://schemas.microsoft.com/office/drawing/2014/main" val="3495428549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err="1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서비스명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월 평균 이용 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6843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선물 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금도끼 이벤트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23.4</a:t>
                      </a:r>
                      <a:r>
                        <a:rPr lang="ko-KR" altLang="en-US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6203494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한눈에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10.6</a:t>
                      </a:r>
                      <a:r>
                        <a:rPr lang="ko-KR" altLang="en-US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212414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투자지표알리미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2.5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278928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상품중개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금융상품비교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2.0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3662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캘린더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1.6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778045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213303" y="4817540"/>
            <a:ext cx="66247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활동성 고객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머니버스 2개월 이상 연속 접속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or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4개 이상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업권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연결 고객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10개 이상 기관 연결 고객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" y="5191414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ko-KR" altLang="en-US" sz="1400" u="sng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상품중개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서비스 현황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179647"/>
              </p:ext>
            </p:extLst>
          </p:nvPr>
        </p:nvGraphicFramePr>
        <p:xfrm>
          <a:off x="318374" y="5530194"/>
          <a:ext cx="4176466" cy="1724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57">
                  <a:extLst>
                    <a:ext uri="{9D8B030D-6E8A-4147-A177-3AD203B41FA5}">
                      <a16:colId xmlns:a16="http://schemas.microsoft.com/office/drawing/2014/main" val="3870122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91390792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73275242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105581954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315229085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종류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건수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금액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 err="1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제휴사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32858"/>
                  </a:ext>
                </a:extLst>
              </a:tr>
              <a:tr h="23812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계좌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예금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적금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130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2.2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7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134940"/>
                  </a:ext>
                </a:extLst>
              </a:tr>
              <a:tr h="295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입출금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39855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대출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신용대출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6,200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620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17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84094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대환대출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165596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주택담보대출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‘</a:t>
                      </a:r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24.04 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이행 예정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 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4409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카드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신용</a:t>
                      </a:r>
                      <a:r>
                        <a:rPr lang="en-US" altLang="ko-KR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체크카드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‘</a:t>
                      </a:r>
                      <a:r>
                        <a:rPr lang="en-US" altLang="ko-KR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24.04 </a:t>
                      </a:r>
                      <a:r>
                        <a:rPr lang="ko-KR" altLang="en-US" sz="1100" u="none" strike="noStrike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이행 예정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 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223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99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2172" y="2"/>
            <a:ext cx="10310282" cy="3962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경쟁 플랫폼 현황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</a:rPr>
              <a:t>2</a:t>
            </a:r>
            <a:endParaRPr lang="ko-KR" altLang="en-US" sz="18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6971"/>
              </p:ext>
            </p:extLst>
          </p:nvPr>
        </p:nvGraphicFramePr>
        <p:xfrm>
          <a:off x="306140" y="737662"/>
          <a:ext cx="6189094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138">
                  <a:extLst>
                    <a:ext uri="{9D8B030D-6E8A-4147-A177-3AD203B41FA5}">
                      <a16:colId xmlns:a16="http://schemas.microsoft.com/office/drawing/2014/main" val="2681799043"/>
                    </a:ext>
                  </a:extLst>
                </a:gridCol>
                <a:gridCol w="687254">
                  <a:extLst>
                    <a:ext uri="{9D8B030D-6E8A-4147-A177-3AD203B41FA5}">
                      <a16:colId xmlns:a16="http://schemas.microsoft.com/office/drawing/2014/main" val="4197122438"/>
                    </a:ext>
                  </a:extLst>
                </a:gridCol>
                <a:gridCol w="669519">
                  <a:extLst>
                    <a:ext uri="{9D8B030D-6E8A-4147-A177-3AD203B41FA5}">
                      <a16:colId xmlns:a16="http://schemas.microsoft.com/office/drawing/2014/main" val="728089888"/>
                    </a:ext>
                  </a:extLst>
                </a:gridCol>
                <a:gridCol w="747106">
                  <a:extLst>
                    <a:ext uri="{9D8B030D-6E8A-4147-A177-3AD203B41FA5}">
                      <a16:colId xmlns:a16="http://schemas.microsoft.com/office/drawing/2014/main" val="4040911251"/>
                    </a:ext>
                  </a:extLst>
                </a:gridCol>
                <a:gridCol w="1027270">
                  <a:extLst>
                    <a:ext uri="{9D8B030D-6E8A-4147-A177-3AD203B41FA5}">
                      <a16:colId xmlns:a16="http://schemas.microsoft.com/office/drawing/2014/main" val="1928393231"/>
                    </a:ext>
                  </a:extLst>
                </a:gridCol>
                <a:gridCol w="611269">
                  <a:extLst>
                    <a:ext uri="{9D8B030D-6E8A-4147-A177-3AD203B41FA5}">
                      <a16:colId xmlns:a16="http://schemas.microsoft.com/office/drawing/2014/main" val="897748735"/>
                    </a:ext>
                  </a:extLst>
                </a:gridCol>
                <a:gridCol w="611269">
                  <a:extLst>
                    <a:ext uri="{9D8B030D-6E8A-4147-A177-3AD203B41FA5}">
                      <a16:colId xmlns:a16="http://schemas.microsoft.com/office/drawing/2014/main" val="876361869"/>
                    </a:ext>
                  </a:extLst>
                </a:gridCol>
                <a:gridCol w="611269">
                  <a:extLst>
                    <a:ext uri="{9D8B030D-6E8A-4147-A177-3AD203B41FA5}">
                      <a16:colId xmlns:a16="http://schemas.microsoft.com/office/drawing/2014/main" val="2195176501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핀테크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시중은행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74906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신한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토스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카카오페이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네이버파이낸셜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KB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우리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NH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215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마이데이터 가입자수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350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rgbClr val="C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1485</a:t>
                      </a:r>
                      <a:r>
                        <a:rPr lang="ko-KR" altLang="en-US" sz="1000" b="1" u="none" strike="noStrike" dirty="0">
                          <a:solidFill>
                            <a:srgbClr val="C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1029</a:t>
                      </a:r>
                      <a:r>
                        <a:rPr lang="ko-KR" altLang="en-US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922</a:t>
                      </a:r>
                      <a:r>
                        <a:rPr lang="ko-KR" altLang="en-US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650</a:t>
                      </a:r>
                      <a:r>
                        <a:rPr lang="ko-KR" altLang="en-US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220</a:t>
                      </a:r>
                      <a:r>
                        <a:rPr lang="ko-KR" altLang="en-US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300</a:t>
                      </a:r>
                      <a:r>
                        <a:rPr lang="ko-KR" altLang="en-US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805583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실 자산 등록자 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187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rgbClr val="C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977</a:t>
                      </a:r>
                      <a:r>
                        <a:rPr lang="ko-KR" altLang="en-US" sz="1000" b="1" u="none" strike="noStrike" dirty="0">
                          <a:solidFill>
                            <a:srgbClr val="C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481</a:t>
                      </a:r>
                      <a:r>
                        <a:rPr lang="ko-KR" altLang="en-US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454</a:t>
                      </a:r>
                      <a:r>
                        <a:rPr lang="ko-KR" altLang="en-US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250</a:t>
                      </a:r>
                      <a:r>
                        <a:rPr lang="ko-KR" altLang="en-US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56</a:t>
                      </a:r>
                      <a:r>
                        <a:rPr lang="ko-KR" altLang="en-US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21</a:t>
                      </a:r>
                      <a:r>
                        <a:rPr lang="ko-KR" altLang="en-US" sz="1000" u="none" strike="noStrike" dirty="0"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385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30" y="413072"/>
            <a:ext cx="2659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가입자 수 </a:t>
            </a:r>
            <a:r>
              <a:rPr lang="en-US" altLang="ko-KR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&amp; </a:t>
            </a:r>
            <a:r>
              <a:rPr lang="ko-KR" altLang="en-US" sz="1400" u="sng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자산연결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고객 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926" y="1917271"/>
            <a:ext cx="1829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ko-KR" altLang="en-US" sz="1400" u="sng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금융앱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위는 </a:t>
            </a:r>
            <a:r>
              <a:rPr lang="en-US" altLang="ko-KR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Toss</a:t>
            </a:r>
            <a:endParaRPr lang="ko-KR" altLang="en-US" sz="1400" u="sng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11" name="그림 10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ECE70EA1-D53F-A4A5-E45E-24CE2BB8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9" y="2267771"/>
            <a:ext cx="3155805" cy="1370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46FC34D-89C8-E96A-F481-40F5A3A2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77" y="3741100"/>
            <a:ext cx="2495252" cy="2107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84431903-3238-89F7-37A3-F29D60CD9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439" y="3741100"/>
            <a:ext cx="2397961" cy="2107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981733" y="6682437"/>
            <a:ext cx="1639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Toss</a:t>
            </a:r>
            <a:r>
              <a:rPr lang="ko-KR" altLang="en-US" sz="1600" dirty="0">
                <a:solidFill>
                  <a:schemeClr val="accent2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랑 비교하자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304115" y="6660951"/>
            <a:ext cx="576064" cy="3600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8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2172" y="2"/>
            <a:ext cx="10310282" cy="3962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Why Toss?</a:t>
            </a:r>
            <a:endParaRPr lang="ko-KR" altLang="en-US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3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" y="540273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ko-KR" altLang="en-US" sz="1400" u="sng" dirty="0">
                <a:solidFill>
                  <a:srgbClr val="C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종합 금융 </a:t>
            </a:r>
            <a:r>
              <a:rPr lang="ko-KR" altLang="en-US" sz="1400" u="sng" dirty="0" err="1">
                <a:solidFill>
                  <a:srgbClr val="C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플랫폼</a:t>
            </a:r>
            <a:r>
              <a:rPr lang="ko-KR" altLang="en-US" sz="1400" u="sng" dirty="0" err="1">
                <a:latin typeface="원신한 Light" panose="020B0303000000000000" pitchFamily="50" charset="-127"/>
                <a:ea typeface="원신한 Light" panose="020B0303000000000000" pitchFamily="50" charset="-127"/>
              </a:rPr>
              <a:t>으로써의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공통점</a:t>
            </a:r>
          </a:p>
        </p:txBody>
      </p:sp>
      <p:pic>
        <p:nvPicPr>
          <p:cNvPr id="7" name="그림 6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A0013094-2133-9610-2BC5-521AD782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" y="864864"/>
            <a:ext cx="3260108" cy="2625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C9F7F64-4D15-DD9E-8CDB-FFD218B2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84" y="864864"/>
            <a:ext cx="5690482" cy="2627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9558" y="3852639"/>
            <a:ext cx="3919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가파른 성장세로 </a:t>
            </a:r>
            <a:r>
              <a:rPr lang="ko-KR" altLang="en-US" sz="1400" u="sng" dirty="0">
                <a:solidFill>
                  <a:srgbClr val="C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금융 앱 만족도</a:t>
            </a:r>
            <a:r>
              <a:rPr lang="en-US" altLang="ko-KR" sz="1400" u="sng" dirty="0">
                <a:solidFill>
                  <a:srgbClr val="C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400" u="sng" dirty="0">
                <a:solidFill>
                  <a:srgbClr val="C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사용자수 </a:t>
            </a:r>
            <a:r>
              <a:rPr lang="en-US" altLang="ko-KR" sz="1400" u="sng" dirty="0">
                <a:solidFill>
                  <a:srgbClr val="C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r>
              <a:rPr lang="ko-KR" altLang="en-US" sz="1400" u="sng" dirty="0">
                <a:solidFill>
                  <a:srgbClr val="C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1" y="4168730"/>
            <a:ext cx="2805103" cy="2668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530" y="4168730"/>
            <a:ext cx="6563060" cy="26684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71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72172" y="2"/>
            <a:ext cx="10310282" cy="3962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토스의 비즈니스 구조</a:t>
            </a:r>
            <a:endParaRPr lang="en-US" altLang="ko-KR" sz="1600" b="1" dirty="0">
              <a:solidFill>
                <a:schemeClr val="tx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4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5" name="사각형: 둥근 모서리 11">
            <a:extLst>
              <a:ext uri="{FF2B5EF4-FFF2-40B4-BE49-F238E27FC236}">
                <a16:creationId xmlns:a16="http://schemas.microsoft.com/office/drawing/2014/main" id="{54A3290A-F46D-5E1B-07B8-25BAC5104AA0}"/>
              </a:ext>
            </a:extLst>
          </p:cNvPr>
          <p:cNvSpPr/>
          <p:nvPr/>
        </p:nvSpPr>
        <p:spPr>
          <a:xfrm>
            <a:off x="2386921" y="1602430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간편 송금 서비스</a:t>
            </a:r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E75C49AD-4C18-D012-9F7D-A68413C2AB4E}"/>
              </a:ext>
            </a:extLst>
          </p:cNvPr>
          <p:cNvSpPr/>
          <p:nvPr/>
        </p:nvSpPr>
        <p:spPr>
          <a:xfrm>
            <a:off x="2386921" y="2062575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대출, 보험, 카드</a:t>
            </a:r>
          </a:p>
        </p:txBody>
      </p:sp>
      <p:sp>
        <p:nvSpPr>
          <p:cNvPr id="7" name="사각형: 둥근 모서리 13">
            <a:extLst>
              <a:ext uri="{FF2B5EF4-FFF2-40B4-BE49-F238E27FC236}">
                <a16:creationId xmlns:a16="http://schemas.microsoft.com/office/drawing/2014/main" id="{3B5A879A-FEBD-C7BD-7DDC-574AEB3BE37C}"/>
              </a:ext>
            </a:extLst>
          </p:cNvPr>
          <p:cNvSpPr/>
          <p:nvPr/>
        </p:nvSpPr>
        <p:spPr>
          <a:xfrm>
            <a:off x="2386921" y="2522720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뱅킹, 증권, 지급결제</a:t>
            </a:r>
          </a:p>
        </p:txBody>
      </p:sp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1ECCB6EF-7AEB-87A3-4A71-27D75007AF90}"/>
              </a:ext>
            </a:extLst>
          </p:cNvPr>
          <p:cNvSpPr/>
          <p:nvPr/>
        </p:nvSpPr>
        <p:spPr>
          <a:xfrm>
            <a:off x="2386921" y="2982864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기타 서비스</a:t>
            </a:r>
          </a:p>
        </p:txBody>
      </p:sp>
      <p:sp>
        <p:nvSpPr>
          <p:cNvPr id="9" name="사각형: 둥근 모서리 24">
            <a:extLst>
              <a:ext uri="{FF2B5EF4-FFF2-40B4-BE49-F238E27FC236}">
                <a16:creationId xmlns:a16="http://schemas.microsoft.com/office/drawing/2014/main" id="{A18E3750-5B8B-4164-7B15-FC9E80F3EA65}"/>
              </a:ext>
            </a:extLst>
          </p:cNvPr>
          <p:cNvSpPr/>
          <p:nvPr/>
        </p:nvSpPr>
        <p:spPr>
          <a:xfrm>
            <a:off x="4297446" y="2062575"/>
            <a:ext cx="1899477" cy="2981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제휴사 금융 상품 중개</a:t>
            </a:r>
          </a:p>
        </p:txBody>
      </p:sp>
      <p:sp>
        <p:nvSpPr>
          <p:cNvPr id="10" name="사각형: 둥근 모서리 25">
            <a:extLst>
              <a:ext uri="{FF2B5EF4-FFF2-40B4-BE49-F238E27FC236}">
                <a16:creationId xmlns:a16="http://schemas.microsoft.com/office/drawing/2014/main" id="{872F219F-86D4-73D7-F52B-DFC8AADB9383}"/>
              </a:ext>
            </a:extLst>
          </p:cNvPr>
          <p:cNvSpPr/>
          <p:nvPr/>
        </p:nvSpPr>
        <p:spPr>
          <a:xfrm>
            <a:off x="4297446" y="2524560"/>
            <a:ext cx="1899477" cy="2981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자회사 운영 (One-</a:t>
            </a:r>
            <a:r>
              <a:rPr lang="ko-KR" altLang="en-US" sz="1200" b="1" dirty="0" err="1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App</a:t>
            </a:r>
            <a:r>
              <a:rPr lang="ko-KR" altLang="en-US" sz="12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)</a:t>
            </a:r>
          </a:p>
        </p:txBody>
      </p:sp>
      <p:sp>
        <p:nvSpPr>
          <p:cNvPr id="11" name="사각형: 둥근 모서리 26">
            <a:extLst>
              <a:ext uri="{FF2B5EF4-FFF2-40B4-BE49-F238E27FC236}">
                <a16:creationId xmlns:a16="http://schemas.microsoft.com/office/drawing/2014/main" id="{6EE5105E-E72E-F6A1-64CD-6130E7928C61}"/>
              </a:ext>
            </a:extLst>
          </p:cNvPr>
          <p:cNvSpPr/>
          <p:nvPr/>
        </p:nvSpPr>
        <p:spPr>
          <a:xfrm>
            <a:off x="4297446" y="2982864"/>
            <a:ext cx="3058031" cy="2981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자산관리, 생활서비스, 부동산, 이벤트 </a:t>
            </a:r>
            <a:r>
              <a:rPr lang="en-US" altLang="ko-KR" sz="1200" b="1" dirty="0" err="1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etc</a:t>
            </a:r>
            <a:r>
              <a:rPr lang="ko-KR" altLang="en-US" sz="12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423F7-37D4-32B7-67C6-683D07F6742A}"/>
              </a:ext>
            </a:extLst>
          </p:cNvPr>
          <p:cNvSpPr txBox="1"/>
          <p:nvPr/>
        </p:nvSpPr>
        <p:spPr>
          <a:xfrm>
            <a:off x="6851419" y="3369619"/>
            <a:ext cx="11529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마이데이터</a:t>
            </a:r>
          </a:p>
        </p:txBody>
      </p:sp>
      <p:cxnSp>
        <p:nvCxnSpPr>
          <p:cNvPr id="18" name="직선 연결선 17"/>
          <p:cNvCxnSpPr>
            <a:stCxn id="6" idx="3"/>
            <a:endCxn id="9" idx="1"/>
          </p:cNvCxnSpPr>
          <p:nvPr/>
        </p:nvCxnSpPr>
        <p:spPr>
          <a:xfrm>
            <a:off x="4032399" y="2211662"/>
            <a:ext cx="2650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3"/>
            <a:endCxn id="11" idx="1"/>
          </p:cNvCxnSpPr>
          <p:nvPr/>
        </p:nvCxnSpPr>
        <p:spPr>
          <a:xfrm>
            <a:off x="4032399" y="3131951"/>
            <a:ext cx="2650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7" idx="3"/>
            <a:endCxn id="10" idx="1"/>
          </p:cNvCxnSpPr>
          <p:nvPr/>
        </p:nvCxnSpPr>
        <p:spPr>
          <a:xfrm>
            <a:off x="4032399" y="2671808"/>
            <a:ext cx="265046" cy="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45605-0E8A-F80D-142A-121EC44CC388}"/>
              </a:ext>
            </a:extLst>
          </p:cNvPr>
          <p:cNvSpPr/>
          <p:nvPr/>
        </p:nvSpPr>
        <p:spPr>
          <a:xfrm>
            <a:off x="4194572" y="1966413"/>
            <a:ext cx="3589130" cy="1413565"/>
          </a:xfrm>
          <a:prstGeom prst="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4770636" y="3924649"/>
            <a:ext cx="432048" cy="44979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330477" y="4716737"/>
            <a:ext cx="3395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1. </a:t>
            </a:r>
            <a:r>
              <a:rPr lang="ko-KR" altLang="ko-KR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간편 송금 서비스를 바탕으로</a:t>
            </a:r>
            <a:r>
              <a:rPr lang="en-US" altLang="ko-KR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 </a:t>
            </a:r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다수의</a:t>
            </a:r>
            <a:r>
              <a:rPr lang="ko-KR" altLang="ko-KR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 고객</a:t>
            </a:r>
            <a:r>
              <a:rPr lang="en-US" altLang="ko-KR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 </a:t>
            </a:r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유치</a:t>
            </a:r>
            <a:endParaRPr lang="en-US" altLang="ko-KR" sz="1200" b="1" dirty="0">
              <a:latin typeface="원신한 Light" panose="020B0303000000000000" pitchFamily="50" charset="-127"/>
              <a:ea typeface="원신한 Light" panose="020B0303000000000000" pitchFamily="50" charset="-127"/>
              <a:cs typeface="+mn-lt"/>
            </a:endParaRPr>
          </a:p>
          <a:p>
            <a:r>
              <a:rPr lang="en-US" altLang="ko-KR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2. </a:t>
            </a:r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양질의 자산관리 서비스로 고객 </a:t>
            </a:r>
            <a:r>
              <a:rPr lang="ko-KR" altLang="en-US" sz="1200" b="1" dirty="0" err="1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락인</a:t>
            </a:r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 효과</a:t>
            </a:r>
            <a:endParaRPr lang="en-US" altLang="ko-KR" sz="1200" b="1" dirty="0">
              <a:latin typeface="원신한 Light" panose="020B0303000000000000" pitchFamily="50" charset="-127"/>
              <a:ea typeface="원신한 Light" panose="020B0303000000000000" pitchFamily="50" charset="-127"/>
              <a:cs typeface="+mn-lt"/>
            </a:endParaRPr>
          </a:p>
          <a:p>
            <a:r>
              <a:rPr lang="en-US" altLang="ko-KR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3. </a:t>
            </a:r>
            <a:r>
              <a:rPr lang="ko-KR" altLang="en-US" sz="1200" b="1" dirty="0">
                <a:latin typeface="원신한 Light" panose="020B0303000000000000" pitchFamily="50" charset="-127"/>
                <a:ea typeface="원신한 Light" panose="020B0303000000000000" pitchFamily="50" charset="-127"/>
                <a:cs typeface="+mn-lt"/>
              </a:rPr>
              <a:t>유입된 고객들의 자사 상품 가입</a:t>
            </a:r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86463" y="6530550"/>
            <a:ext cx="4296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비슷한 구조인데 어떤 차이가 존재하는 것일까</a:t>
            </a:r>
            <a:r>
              <a:rPr lang="en-US" altLang="ko-KR" sz="1600" dirty="0">
                <a:solidFill>
                  <a:schemeClr val="accent2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?</a:t>
            </a:r>
            <a:endParaRPr lang="ko-KR" altLang="en-US" sz="1600" dirty="0">
              <a:solidFill>
                <a:schemeClr val="accent2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2508845" y="6509063"/>
            <a:ext cx="576064" cy="3600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9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72172" y="2"/>
            <a:ext cx="10310282" cy="3962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사용자를 앱에 오래 남기는 </a:t>
            </a:r>
            <a:r>
              <a:rPr lang="en-US" altLang="ko-KR" sz="1600" b="1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Toss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30" y="2"/>
            <a:ext cx="370542" cy="396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5</a:t>
            </a:r>
            <a:endParaRPr lang="ko-KR" altLang="en-US" sz="1800" dirty="0">
              <a:solidFill>
                <a:sysClr val="windowText" lastClr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5" name="그림 4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5E2F9C38-1DCF-62AF-3800-CBF0EC06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3" y="848048"/>
            <a:ext cx="3659203" cy="2694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540273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긴 </a:t>
            </a:r>
            <a:r>
              <a:rPr lang="en-US" altLang="ko-KR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App 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체류 시간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B0891-C82A-76F8-2836-564C7E1A852E}"/>
              </a:ext>
            </a:extLst>
          </p:cNvPr>
          <p:cNvSpPr txBox="1"/>
          <p:nvPr/>
        </p:nvSpPr>
        <p:spPr>
          <a:xfrm>
            <a:off x="306143" y="3542072"/>
            <a:ext cx="160238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00" dirty="0">
                <a:ea typeface="맑은 고딕"/>
              </a:rPr>
              <a:t>출처: </a:t>
            </a:r>
            <a:r>
              <a:rPr lang="en-US" altLang="ko-KR" sz="700" dirty="0" err="1">
                <a:ea typeface="+mn-lt"/>
                <a:cs typeface="+mn-lt"/>
              </a:rPr>
              <a:t>igaworks</a:t>
            </a:r>
            <a:r>
              <a:rPr lang="ko-KR" altLang="en-US" sz="700" dirty="0">
                <a:ea typeface="+mn-lt"/>
                <a:cs typeface="+mn-lt"/>
              </a:rPr>
              <a:t> 데이터 분석 보고서</a:t>
            </a:r>
            <a:endParaRPr lang="ko-KR" altLang="en-US" sz="700" dirty="0">
              <a:ea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49850"/>
            <a:ext cx="3445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● 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긴 사용 시간을 만들어 내는 </a:t>
            </a:r>
            <a:r>
              <a:rPr lang="en-US" altLang="ko-KR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Toss</a:t>
            </a:r>
            <a:r>
              <a:rPr lang="ko-KR" altLang="en-US" sz="1400" u="sng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의 특징</a:t>
            </a:r>
          </a:p>
        </p:txBody>
      </p:sp>
      <p:sp>
        <p:nvSpPr>
          <p:cNvPr id="9" name="사각형: 둥근 모서리 11">
            <a:extLst>
              <a:ext uri="{FF2B5EF4-FFF2-40B4-BE49-F238E27FC236}">
                <a16:creationId xmlns:a16="http://schemas.microsoft.com/office/drawing/2014/main" id="{54A3290A-F46D-5E1B-07B8-25BAC5104AA0}"/>
              </a:ext>
            </a:extLst>
          </p:cNvPr>
          <p:cNvSpPr/>
          <p:nvPr/>
        </p:nvSpPr>
        <p:spPr>
          <a:xfrm>
            <a:off x="564341" y="4265349"/>
            <a:ext cx="1080073" cy="52339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증권 </a:t>
            </a:r>
            <a:r>
              <a:rPr lang="en-US" altLang="ko-KR" sz="11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in App</a:t>
            </a:r>
            <a:endParaRPr lang="ko-KR" altLang="en-US" sz="1100" b="1" dirty="0">
              <a:solidFill>
                <a:srgbClr val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3" name="사각형: 둥근 모서리 11">
            <a:extLst>
              <a:ext uri="{FF2B5EF4-FFF2-40B4-BE49-F238E27FC236}">
                <a16:creationId xmlns:a16="http://schemas.microsoft.com/office/drawing/2014/main" id="{54A3290A-F46D-5E1B-07B8-25BAC5104AA0}"/>
              </a:ext>
            </a:extLst>
          </p:cNvPr>
          <p:cNvSpPr/>
          <p:nvPr/>
        </p:nvSpPr>
        <p:spPr>
          <a:xfrm>
            <a:off x="2226502" y="4265348"/>
            <a:ext cx="1080073" cy="52339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다양한 이벤트</a:t>
            </a:r>
          </a:p>
        </p:txBody>
      </p:sp>
      <p:sp>
        <p:nvSpPr>
          <p:cNvPr id="14" name="사각형: 둥근 모서리 11">
            <a:extLst>
              <a:ext uri="{FF2B5EF4-FFF2-40B4-BE49-F238E27FC236}">
                <a16:creationId xmlns:a16="http://schemas.microsoft.com/office/drawing/2014/main" id="{54A3290A-F46D-5E1B-07B8-25BAC5104AA0}"/>
              </a:ext>
            </a:extLst>
          </p:cNvPr>
          <p:cNvSpPr/>
          <p:nvPr/>
        </p:nvSpPr>
        <p:spPr>
          <a:xfrm>
            <a:off x="3888662" y="4265348"/>
            <a:ext cx="1080073" cy="52339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양질의 서비스</a:t>
            </a:r>
          </a:p>
        </p:txBody>
      </p:sp>
      <p:sp>
        <p:nvSpPr>
          <p:cNvPr id="15" name="사각형: 둥근 모서리 11">
            <a:extLst>
              <a:ext uri="{FF2B5EF4-FFF2-40B4-BE49-F238E27FC236}">
                <a16:creationId xmlns:a16="http://schemas.microsoft.com/office/drawing/2014/main" id="{54A3290A-F46D-5E1B-07B8-25BAC5104AA0}"/>
              </a:ext>
            </a:extLst>
          </p:cNvPr>
          <p:cNvSpPr/>
          <p:nvPr/>
        </p:nvSpPr>
        <p:spPr>
          <a:xfrm>
            <a:off x="5550821" y="4265346"/>
            <a:ext cx="1080073" cy="52339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App Push</a:t>
            </a:r>
          </a:p>
          <a:p>
            <a:pPr algn="ctr"/>
            <a:r>
              <a:rPr lang="ko-KR" altLang="en-US" sz="11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적극 활용</a:t>
            </a:r>
          </a:p>
        </p:txBody>
      </p:sp>
      <p:sp>
        <p:nvSpPr>
          <p:cNvPr id="16" name="사각형: 둥근 모서리 11">
            <a:extLst>
              <a:ext uri="{FF2B5EF4-FFF2-40B4-BE49-F238E27FC236}">
                <a16:creationId xmlns:a16="http://schemas.microsoft.com/office/drawing/2014/main" id="{54A3290A-F46D-5E1B-07B8-25BAC5104AA0}"/>
              </a:ext>
            </a:extLst>
          </p:cNvPr>
          <p:cNvSpPr/>
          <p:nvPr/>
        </p:nvSpPr>
        <p:spPr>
          <a:xfrm>
            <a:off x="7212982" y="4265345"/>
            <a:ext cx="1080073" cy="52339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개인화</a:t>
            </a:r>
            <a:r>
              <a:rPr lang="en-US" altLang="ko-KR" sz="11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/</a:t>
            </a:r>
            <a:r>
              <a:rPr lang="ko-KR" altLang="en-US" sz="11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추천</a:t>
            </a:r>
          </a:p>
        </p:txBody>
      </p:sp>
      <p:sp>
        <p:nvSpPr>
          <p:cNvPr id="17" name="사각형: 둥근 모서리 11">
            <a:extLst>
              <a:ext uri="{FF2B5EF4-FFF2-40B4-BE49-F238E27FC236}">
                <a16:creationId xmlns:a16="http://schemas.microsoft.com/office/drawing/2014/main" id="{54A3290A-F46D-5E1B-07B8-25BAC5104AA0}"/>
              </a:ext>
            </a:extLst>
          </p:cNvPr>
          <p:cNvSpPr/>
          <p:nvPr/>
        </p:nvSpPr>
        <p:spPr>
          <a:xfrm>
            <a:off x="8875141" y="4265345"/>
            <a:ext cx="1080073" cy="52339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뛰어난 </a:t>
            </a:r>
            <a:r>
              <a:rPr lang="en-US" altLang="ko-KR" sz="1100" b="1" dirty="0">
                <a:solidFill>
                  <a:srgbClr val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UI/UX</a:t>
            </a:r>
            <a:endParaRPr lang="ko-KR" altLang="en-US" sz="1100" b="1" dirty="0">
              <a:solidFill>
                <a:srgbClr val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8" name="사각형: 둥근 모서리 11">
            <a:extLst>
              <a:ext uri="{FF2B5EF4-FFF2-40B4-BE49-F238E27FC236}">
                <a16:creationId xmlns:a16="http://schemas.microsoft.com/office/drawing/2014/main" id="{54A3290A-F46D-5E1B-07B8-25BAC5104AA0}"/>
              </a:ext>
            </a:extLst>
          </p:cNvPr>
          <p:cNvSpPr/>
          <p:nvPr/>
        </p:nvSpPr>
        <p:spPr>
          <a:xfrm>
            <a:off x="186904" y="4157626"/>
            <a:ext cx="10200359" cy="3223407"/>
          </a:xfrm>
          <a:prstGeom prst="roundRect">
            <a:avLst>
              <a:gd name="adj" fmla="val 6080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rgbClr val="00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8511" y="4896466"/>
            <a:ext cx="166495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증권 특성상 앱에 자주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오래 남게 된다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 </a:t>
            </a:r>
          </a:p>
          <a:p>
            <a:pPr algn="just"/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Toss</a:t>
            </a:r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는 앱에 증권을 내재함으로써 고객의 앱 체류시간을 증가시켰다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  <a:endParaRPr lang="ko-KR" altLang="en-US" sz="9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34058" y="4896466"/>
            <a:ext cx="166495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현금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포인트 지급 이벤트를 적극적으로 활용한다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algn="just"/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출석 이벤트를 통해 고객의 앱 접속을 유도하고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서비스를 이용하면 보상을 주는 형태로 고객의 서비스 이용을 이끌어낸다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  <a:endParaRPr lang="ko-KR" altLang="en-US" sz="9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27151" y="4891462"/>
            <a:ext cx="166495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메인 화면에서부터 고객에게 끊임없이 서비스를 추천해주고 서비스의 이용 중 맥락에 맞는 추천이 계속해서 일어난다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algn="just"/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고객 데이터를 기반으로 한 개인화를 통해 고객의 연속적인 서비스 이용을 유도한다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  <a:endParaRPr lang="ko-KR" altLang="en-US" sz="9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71604" y="4902449"/>
            <a:ext cx="16649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다양한 상황에서 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App Push</a:t>
            </a:r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를 적극적으로 활용한다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algn="just"/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이벤트와 서비스 이용을 유도하는 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App Push, </a:t>
            </a:r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대출한도 조회 완료 알림 같이 고객 편의 중심의 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App Push </a:t>
            </a:r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등을 적극적으로 활용하여 접속을 유도한다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  <a:endParaRPr lang="ko-KR" altLang="en-US" sz="9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82698" y="4868022"/>
            <a:ext cx="166495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앱 사용 경험을 개선하기 위해 </a:t>
            </a:r>
            <a:r>
              <a:rPr lang="en-US" altLang="ko-KR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UI/UX </a:t>
            </a:r>
            <a:r>
              <a:rPr lang="ko-KR" altLang="en-US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설계에 주력한다</a:t>
            </a:r>
            <a:r>
              <a:rPr lang="en-US" altLang="ko-KR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. </a:t>
            </a:r>
            <a:r>
              <a:rPr lang="ko-KR" altLang="en-US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귀여운 이미지와 애니메이션을 활용하고</a:t>
            </a:r>
            <a:r>
              <a:rPr lang="en-US" altLang="ko-KR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화면 전환과 스크롤</a:t>
            </a:r>
            <a:r>
              <a:rPr lang="en-US" altLang="ko-KR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버튼 반응성을 부드럽게 만든다</a:t>
            </a:r>
            <a:r>
              <a:rPr lang="en-US" altLang="ko-KR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. </a:t>
            </a:r>
            <a:r>
              <a:rPr lang="ko-KR" altLang="en-US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사용자의 피로를 줄이고 이용의 편리함을 높이기 위해</a:t>
            </a:r>
            <a:r>
              <a:rPr lang="en-US" altLang="ko-KR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직관적인 화면 설계와 친절한 안내 문구를 제공한다</a:t>
            </a:r>
            <a:r>
              <a:rPr lang="en-US" altLang="ko-KR" sz="900" dirty="0">
                <a:solidFill>
                  <a:srgbClr val="1A1918"/>
                </a:solidFill>
                <a:highlight>
                  <a:srgbClr val="FFFFFF"/>
                </a:highlight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  <a:endParaRPr lang="ko-KR" altLang="en-US" sz="9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01939" y="4891463"/>
            <a:ext cx="1664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토스는 많은 기관들과 제휴를 맺어 금융 자산을 기반으로 일상에 편의를 제공해준다</a:t>
            </a:r>
            <a:r>
              <a:rPr lang="en-US" altLang="ko-KR" sz="9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algn="just"/>
            <a:endParaRPr lang="en-US" altLang="ko-KR" sz="9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A45605-0E8A-F80D-142A-121EC44CC388}"/>
              </a:ext>
            </a:extLst>
          </p:cNvPr>
          <p:cNvSpPr/>
          <p:nvPr/>
        </p:nvSpPr>
        <p:spPr>
          <a:xfrm>
            <a:off x="3575624" y="4211064"/>
            <a:ext cx="1691273" cy="1225752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A45605-0E8A-F80D-142A-121EC44CC388}"/>
              </a:ext>
            </a:extLst>
          </p:cNvPr>
          <p:cNvSpPr/>
          <p:nvPr/>
        </p:nvSpPr>
        <p:spPr>
          <a:xfrm>
            <a:off x="8602178" y="4211066"/>
            <a:ext cx="1691273" cy="1995784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cxnSp>
        <p:nvCxnSpPr>
          <p:cNvPr id="28" name="직선 화살표 연결선 27"/>
          <p:cNvCxnSpPr>
            <a:stCxn id="25" idx="0"/>
          </p:cNvCxnSpPr>
          <p:nvPr/>
        </p:nvCxnSpPr>
        <p:spPr>
          <a:xfrm flipV="1">
            <a:off x="4421259" y="3490618"/>
            <a:ext cx="2581626" cy="72044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26" idx="0"/>
          </p:cNvCxnSpPr>
          <p:nvPr/>
        </p:nvCxnSpPr>
        <p:spPr>
          <a:xfrm flipH="1" flipV="1">
            <a:off x="8602177" y="3463720"/>
            <a:ext cx="845637" cy="74734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11372" y="3238683"/>
            <a:ext cx="19672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C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두가지 측면을 중점적으로 비교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6A45605-0E8A-F80D-142A-121EC44CC388}"/>
              </a:ext>
            </a:extLst>
          </p:cNvPr>
          <p:cNvSpPr/>
          <p:nvPr/>
        </p:nvSpPr>
        <p:spPr>
          <a:xfrm>
            <a:off x="313831" y="861661"/>
            <a:ext cx="3574831" cy="182669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97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>
          <a:xfrm>
            <a:off x="552911" y="2963143"/>
            <a:ext cx="2812133" cy="374400"/>
          </a:xfrm>
        </p:spPr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24"/>
          </p:nvPr>
        </p:nvSpPr>
        <p:spPr>
          <a:xfrm>
            <a:off x="552911" y="4083397"/>
            <a:ext cx="2812133" cy="374400"/>
          </a:xfrm>
        </p:spPr>
        <p:txBody>
          <a:bodyPr/>
          <a:lstStyle/>
          <a:p>
            <a:r>
              <a:rPr lang="ko-KR" altLang="en-US" dirty="0"/>
              <a:t>본론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7"/>
          </p:nvPr>
        </p:nvSpPr>
        <p:spPr>
          <a:xfrm>
            <a:off x="552911" y="5210835"/>
            <a:ext cx="2812133" cy="374400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394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8E4DD65A8F5994C97CA24DAF9C7E573" ma:contentTypeVersion="0" ma:contentTypeDescription="새 문서를 만듭니다." ma:contentTypeScope="" ma:versionID="083402869032a66c01d9f761c688440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07AE13-4FBF-40C6-B4EA-A1D3BA129F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B391D71-9AEE-4974-8780-B1BB9FB43168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BB00EF-F5EC-40CE-A2D3-56558355E9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17501</TotalTime>
  <Words>1849</Words>
  <Application>Microsoft Office PowerPoint</Application>
  <PresentationFormat>사용자 지정</PresentationFormat>
  <Paragraphs>380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Noto Sans DemiLight</vt:lpstr>
      <vt:lpstr>맑은 고딕</vt:lpstr>
      <vt:lpstr>원신한 Bold</vt:lpstr>
      <vt:lpstr>원신한 Light</vt:lpstr>
      <vt:lpstr>원신한 Medium</vt:lpstr>
      <vt:lpstr>Aptos Display</vt:lpstr>
      <vt:lpstr>Arial</vt:lpstr>
      <vt:lpstr>Office 테마</vt:lpstr>
      <vt:lpstr>머니버스 서비스 개선을 위한 Toss 자산관리 서비스 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3-2) 머니버스 개선 포인트</vt:lpstr>
      <vt:lpstr>3-3) 무엇을 지향해야 할까에 대한 고찰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사용자</dc:creator>
  <cp:lastModifiedBy>지현 박</cp:lastModifiedBy>
  <cp:revision>986</cp:revision>
  <cp:lastPrinted>2021-02-05T04:31:42Z</cp:lastPrinted>
  <dcterms:created xsi:type="dcterms:W3CDTF">2018-03-14T08:41:04Z</dcterms:created>
  <dcterms:modified xsi:type="dcterms:W3CDTF">2024-04-14T23:02:03Z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0x010100F8E4DD65A8F5994C97CA24DAF9C7E573</vt:lpwstr>
  </property>
</Properties>
</file>